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56" r:id="rId2"/>
    <p:sldId id="282" r:id="rId3"/>
    <p:sldId id="1176" r:id="rId4"/>
    <p:sldId id="1175" r:id="rId5"/>
    <p:sldId id="1094" r:id="rId6"/>
    <p:sldId id="1177" r:id="rId7"/>
    <p:sldId id="1121" r:id="rId8"/>
    <p:sldId id="1178" r:id="rId9"/>
    <p:sldId id="1167" r:id="rId10"/>
    <p:sldId id="1115" r:id="rId11"/>
    <p:sldId id="1170" r:id="rId12"/>
    <p:sldId id="1168" r:id="rId13"/>
    <p:sldId id="1169" r:id="rId14"/>
    <p:sldId id="1179" r:id="rId15"/>
    <p:sldId id="1180" r:id="rId16"/>
    <p:sldId id="1174" r:id="rId17"/>
    <p:sldId id="273" r:id="rId18"/>
    <p:sldId id="274"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76"/>
            <p14:sldId id="1175"/>
            <p14:sldId id="1094"/>
            <p14:sldId id="1177"/>
            <p14:sldId id="1121"/>
            <p14:sldId id="1178"/>
            <p14:sldId id="1167"/>
            <p14:sldId id="1115"/>
            <p14:sldId id="1170"/>
            <p14:sldId id="1168"/>
            <p14:sldId id="1169"/>
            <p14:sldId id="1179"/>
            <p14:sldId id="1180"/>
            <p14:sldId id="1174"/>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1" autoAdjust="0"/>
    <p:restoredTop sz="96447" autoAdjust="0"/>
  </p:normalViewPr>
  <p:slideViewPr>
    <p:cSldViewPr snapToGrid="0">
      <p:cViewPr varScale="1">
        <p:scale>
          <a:sx n="114" d="100"/>
          <a:sy n="114" d="100"/>
        </p:scale>
        <p:origin x="66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4th-order Runge-Kutta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4th-order Runge-Kutta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4th-order Runge-Kutta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4th-order Runge-Kutta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4th-order Runge-Kutta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4th-order Runge-Kutta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4th-order Runge-Kutta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4th-order Runge-Kutta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4th-order Runge-Kutta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4th-order Runge-Kutta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4th-order Runge-Kutta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8.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1.wmf"/><Relationship Id="rId5" Type="http://schemas.openxmlformats.org/officeDocument/2006/relationships/oleObject" Target="../embeddings/oleObject13.bin"/><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audio" Target="../media/media13.m4a"/><Relationship Id="rId7" Type="http://schemas.openxmlformats.org/officeDocument/2006/relationships/oleObject" Target="../embeddings/oleObject23.bin"/><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27.wmf"/><Relationship Id="rId5" Type="http://schemas.openxmlformats.org/officeDocument/2006/relationships/oleObject" Target="../embeddings/oleObject2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5.wmf"/><Relationship Id="rId3" Type="http://schemas.openxmlformats.org/officeDocument/2006/relationships/audio" Target="../media/media4.m4a"/><Relationship Id="rId7" Type="http://schemas.openxmlformats.org/officeDocument/2006/relationships/image" Target="../media/image12.png"/><Relationship Id="rId12" Type="http://schemas.openxmlformats.org/officeDocument/2006/relationships/oleObject" Target="../embeddings/oleObject6.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1.wmf"/><Relationship Id="rId11" Type="http://schemas.openxmlformats.org/officeDocument/2006/relationships/image" Target="../media/image14.wmf"/><Relationship Id="rId5" Type="http://schemas.openxmlformats.org/officeDocument/2006/relationships/oleObject" Target="../embeddings/oleObject3.bin"/><Relationship Id="rId10" Type="http://schemas.openxmlformats.org/officeDocument/2006/relationships/oleObject" Target="../embeddings/oleObject5.bin"/><Relationship Id="rId4" Type="http://schemas.openxmlformats.org/officeDocument/2006/relationships/slideLayout" Target="../slideLayouts/slideLayout2.xml"/><Relationship Id="rId9" Type="http://schemas.openxmlformats.org/officeDocument/2006/relationships/image" Target="../media/image13.wm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1.bin"/><Relationship Id="rId3" Type="http://schemas.openxmlformats.org/officeDocument/2006/relationships/audio" Target="../media/media5.m4a"/><Relationship Id="rId7" Type="http://schemas.openxmlformats.org/officeDocument/2006/relationships/oleObject" Target="../embeddings/oleObject8.bin"/><Relationship Id="rId12" Type="http://schemas.openxmlformats.org/officeDocument/2006/relationships/image" Target="../media/image19.wmf"/><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6.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image" Target="../media/image8.png"/><Relationship Id="rId10" Type="http://schemas.openxmlformats.org/officeDocument/2006/relationships/image" Target="../media/image18.wmf"/><Relationship Id="rId4" Type="http://schemas.openxmlformats.org/officeDocument/2006/relationships/slideLayout" Target="../slideLayouts/slideLayout2.xml"/><Relationship Id="rId9" Type="http://schemas.openxmlformats.org/officeDocument/2006/relationships/oleObject" Target="../embeddings/oleObject9.bin"/><Relationship Id="rId14" Type="http://schemas.openxmlformats.org/officeDocument/2006/relationships/image" Target="../media/image20.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media6.m4a"/><Relationship Id="rId7" Type="http://schemas.openxmlformats.org/officeDocument/2006/relationships/image" Target="../media/image12.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1.wmf"/><Relationship Id="rId5" Type="http://schemas.openxmlformats.org/officeDocument/2006/relationships/oleObject" Target="../embeddings/oleObject12.bin"/><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3.wmf"/></Relationships>
</file>

<file path=ppt/slides/_rels/slide7.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17.bin"/><Relationship Id="rId3" Type="http://schemas.openxmlformats.org/officeDocument/2006/relationships/audio" Target="../media/media7.m4a"/><Relationship Id="rId7" Type="http://schemas.openxmlformats.org/officeDocument/2006/relationships/oleObject" Target="../embeddings/oleObject14.bin"/><Relationship Id="rId12" Type="http://schemas.openxmlformats.org/officeDocument/2006/relationships/image" Target="../media/image24.wmf"/><Relationship Id="rId17" Type="http://schemas.openxmlformats.org/officeDocument/2006/relationships/image" Target="../media/image8.png"/><Relationship Id="rId2" Type="http://schemas.microsoft.com/office/2007/relationships/media" Target="../media/media7.m4a"/><Relationship Id="rId16" Type="http://schemas.openxmlformats.org/officeDocument/2006/relationships/image" Target="../media/image26.wmf"/><Relationship Id="rId1" Type="http://schemas.openxmlformats.org/officeDocument/2006/relationships/tags" Target="../tags/tag5.xml"/><Relationship Id="rId6" Type="http://schemas.openxmlformats.org/officeDocument/2006/relationships/image" Target="../media/image21.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23.wmf"/><Relationship Id="rId4" Type="http://schemas.openxmlformats.org/officeDocument/2006/relationships/slideLayout" Target="../slideLayouts/slideLayout2.xml"/><Relationship Id="rId9" Type="http://schemas.openxmlformats.org/officeDocument/2006/relationships/oleObject" Target="../embeddings/oleObject15.bin"/><Relationship Id="rId14" Type="http://schemas.openxmlformats.org/officeDocument/2006/relationships/image" Target="../media/image25.wmf"/></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1.wmf"/><Relationship Id="rId5" Type="http://schemas.openxmlformats.org/officeDocument/2006/relationships/oleObject" Target="../embeddings/oleObject19.bin"/><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audio" Target="../media/media9.m4a"/><Relationship Id="rId7" Type="http://schemas.openxmlformats.org/officeDocument/2006/relationships/oleObject" Target="../embeddings/oleObject21.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7.wmf"/><Relationship Id="rId5" Type="http://schemas.openxmlformats.org/officeDocument/2006/relationships/oleObject" Target="../embeddings/oleObject20.bin"/><Relationship Id="rId4" Type="http://schemas.openxmlformats.org/officeDocument/2006/relationships/slideLayout" Target="../slideLayouts/slideLayout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a:t>
            </a:r>
            <a:r>
              <a:rPr lang="en-US" baseline="30000" dirty="0"/>
              <a:t>th</a:t>
            </a:r>
            <a:r>
              <a:rPr lang="en-US" dirty="0"/>
              <a:t>-order Runge-</a:t>
            </a:r>
            <a:r>
              <a:rPr lang="en-US" dirty="0" err="1"/>
              <a:t>Kutta</a:t>
            </a:r>
            <a:r>
              <a:rPr lang="en-US" dirty="0"/>
              <a:t>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9C7D4718-52C1-4F5E-9C44-FC69BDAAFF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040"/>
    </mc:Choice>
    <mc:Fallback>
      <p:transition spd="slow" advTm="1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Multiple steps of </a:t>
            </a:r>
            <a:r>
              <a:rPr lang="en-US" dirty="0" err="1"/>
              <a:t>Heun’s</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Can we see that the error is indeed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endParaRPr lang="en-US" dirty="0"/>
          </a:p>
          <a:p>
            <a:r>
              <a:rPr lang="en-US" dirty="0"/>
              <a:t>As with Euler’s method:</a:t>
            </a:r>
          </a:p>
          <a:p>
            <a:pPr lvl="1"/>
            <a:r>
              <a:rPr lang="en-US" dirty="0"/>
              <a:t>First, we will implement a function to find the </a:t>
            </a:r>
            <a:r>
              <a:rPr lang="en-US" i="1" dirty="0"/>
              <a:t>n</a:t>
            </a:r>
            <a:r>
              <a:rPr lang="en-US" dirty="0"/>
              <a:t> approximations by dividing a range </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f</a:t>
            </a:r>
            <a:r>
              <a:rPr lang="en-US" dirty="0">
                <a:latin typeface="Times New Roman" panose="02020603050405020304" pitchFamily="18" charset="0"/>
              </a:rPr>
              <a:t>]</a:t>
            </a:r>
            <a:r>
              <a:rPr lang="en-US" dirty="0"/>
              <a:t> into </a:t>
            </a:r>
            <a:r>
              <a:rPr lang="en-US" i="1" dirty="0"/>
              <a:t>n</a:t>
            </a:r>
            <a:r>
              <a:rPr lang="en-US" dirty="0"/>
              <a:t> sub-intervals</a:t>
            </a:r>
          </a:p>
          <a:p>
            <a:pPr lvl="1"/>
            <a:r>
              <a:rPr lang="en-US" dirty="0"/>
              <a:t>For two </a:t>
            </a:r>
            <a:r>
              <a:rPr lang="en-US" cap="small" dirty="0" err="1"/>
              <a:t>ivp</a:t>
            </a:r>
            <a:r>
              <a:rPr lang="en-US" dirty="0" err="1"/>
              <a:t>s</a:t>
            </a:r>
            <a:r>
              <a:rPr lang="en-US" dirty="0"/>
              <a:t> with the initial condition </a:t>
            </a:r>
            <a:r>
              <a:rPr lang="en-US" i="1" dirty="0">
                <a:latin typeface="Times New Roman" panose="02020603050405020304" pitchFamily="18" charset="0"/>
              </a:rPr>
              <a:t>y</a:t>
            </a:r>
            <a:r>
              <a:rPr lang="en-US" dirty="0">
                <a:latin typeface="Times New Roman" panose="02020603050405020304" pitchFamily="18" charset="0"/>
              </a:rPr>
              <a:t>(0) = 1</a:t>
            </a:r>
            <a:r>
              <a:rPr lang="en-US" dirty="0"/>
              <a:t>,</a:t>
            </a:r>
            <a:br>
              <a:rPr lang="en-US" dirty="0"/>
            </a:br>
            <a:r>
              <a:rPr lang="en-US" dirty="0"/>
              <a:t>		we will approximate </a:t>
            </a:r>
            <a:r>
              <a:rPr lang="en-US" i="1" dirty="0">
                <a:latin typeface="Times New Roman" panose="02020603050405020304" pitchFamily="18" charset="0"/>
              </a:rPr>
              <a:t>y</a:t>
            </a:r>
            <a:r>
              <a:rPr lang="en-US" dirty="0">
                <a:latin typeface="Times New Roman" panose="02020603050405020304" pitchFamily="18" charset="0"/>
              </a:rPr>
              <a:t>(5)</a:t>
            </a:r>
            <a:r>
              <a:rPr lang="en-US" dirty="0"/>
              <a:t> by using </a:t>
            </a:r>
            <a:r>
              <a:rPr lang="en-US" dirty="0">
                <a:latin typeface="Times New Roman" panose="02020603050405020304" pitchFamily="18" charset="0"/>
              </a:rPr>
              <a:t>2</a:t>
            </a:r>
            <a:r>
              <a:rPr lang="en-US" i="1" baseline="30000" dirty="0">
                <a:latin typeface="Times New Roman" panose="02020603050405020304" pitchFamily="18" charset="0"/>
              </a:rPr>
              <a:t>n</a:t>
            </a:r>
            <a:r>
              <a:rPr lang="en-US" dirty="0"/>
              <a:t> intervals</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6" name="Audio 5">
            <a:hlinkClick r:id="" action="ppaction://media"/>
            <a:extLst>
              <a:ext uri="{FF2B5EF4-FFF2-40B4-BE49-F238E27FC236}">
                <a16:creationId xmlns:a16="http://schemas.microsoft.com/office/drawing/2014/main" id="{40400A02-149E-4050-ACDA-326D6C44449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23544192"/>
      </p:ext>
    </p:extLst>
  </p:cSld>
  <p:clrMapOvr>
    <a:masterClrMapping/>
  </p:clrMapOvr>
  <mc:AlternateContent xmlns:mc="http://schemas.openxmlformats.org/markup-compatibility/2006">
    <mc:Choice xmlns:p14="http://schemas.microsoft.com/office/powerpoint/2010/main" Requires="p14">
      <p:transition spd="slow" p14:dur="2000" advTm="35696"/>
    </mc:Choice>
    <mc:Fallback>
      <p:transition spd="slow" advTm="3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D337-F02D-4579-96C1-F259C7A2F77F}"/>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DF0C32E-C637-4458-9BD9-455A5D4DB2FB}"/>
              </a:ext>
            </a:extLst>
          </p:cNvPr>
          <p:cNvSpPr>
            <a:spLocks noGrp="1"/>
          </p:cNvSpPr>
          <p:nvPr>
            <p:ph idx="1"/>
          </p:nvPr>
        </p:nvSpPr>
        <p:spPr>
          <a:xfrm>
            <a:off x="457200" y="1137361"/>
            <a:ext cx="8229600" cy="5786444"/>
          </a:xfrm>
        </p:spPr>
        <p:txBody>
          <a:bodyPr/>
          <a:lstStyle/>
          <a:p>
            <a:pPr marL="800100" lvl="2" indent="0">
              <a:buNone/>
            </a:pPr>
            <a:r>
              <a:rPr lang="en-US" sz="1200" dirty="0">
                <a:latin typeface="Consolas" panose="020B0609020204030204" pitchFamily="49" charset="0"/>
              </a:rPr>
              <a:t>std::tuple&lt;double *, double *, double *&gt; rk4(</a:t>
            </a:r>
          </a:p>
          <a:p>
            <a:pPr marL="800100" lvl="2" indent="0">
              <a:buNone/>
            </a:pPr>
            <a:r>
              <a:rPr lang="en-US" sz="1200" dirty="0">
                <a:latin typeface="Consolas" panose="020B0609020204030204" pitchFamily="49" charset="0"/>
              </a:rPr>
              <a:t>    double f( double t, double y ), std::pair&lt;double, double&gt; </a:t>
            </a:r>
            <a:r>
              <a:rPr lang="en-US" sz="1200" dirty="0" err="1">
                <a:latin typeface="Consolas" panose="020B0609020204030204" pitchFamily="49" charset="0"/>
              </a:rPr>
              <a:t>t_rng</a:t>
            </a:r>
            <a:r>
              <a:rPr lang="en-US" sz="1200" dirty="0">
                <a:latin typeface="Consolas" panose="020B0609020204030204" pitchFamily="49" charset="0"/>
              </a:rPr>
              <a:t>, double y0,</a:t>
            </a:r>
          </a:p>
          <a:p>
            <a:pPr marL="800100" lvl="2" indent="0">
              <a:buNone/>
            </a:pPr>
            <a:r>
              <a:rPr lang="en-US" sz="1200" dirty="0">
                <a:latin typeface="Consolas" panose="020B0609020204030204" pitchFamily="49" charset="0"/>
              </a:rPr>
              <a:t>    unsigned int n</a:t>
            </a:r>
          </a:p>
          <a:p>
            <a:pPr marL="800100" lvl="2" indent="0">
              <a:buNone/>
            </a:pP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    double h{ (</a:t>
            </a:r>
            <a:r>
              <a:rPr lang="en-US" sz="1200" dirty="0" err="1">
                <a:latin typeface="Consolas" panose="020B0609020204030204" pitchFamily="49" charset="0"/>
              </a:rPr>
              <a:t>t_rng.second</a:t>
            </a:r>
            <a:r>
              <a:rPr lang="en-US" sz="1200" dirty="0">
                <a:latin typeface="Consolas" panose="020B0609020204030204" pitchFamily="49" charset="0"/>
              </a:rPr>
              <a:t> - </a:t>
            </a:r>
            <a:r>
              <a:rPr lang="en-US" sz="1200" dirty="0" err="1">
                <a:latin typeface="Consolas" panose="020B0609020204030204" pitchFamily="49" charset="0"/>
              </a:rPr>
              <a:t>t_rng.first</a:t>
            </a:r>
            <a:r>
              <a:rPr lang="en-US" sz="1200" dirty="0">
                <a:latin typeface="Consolas" panose="020B0609020204030204" pitchFamily="49" charset="0"/>
              </a:rPr>
              <a:t>)/n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double  *</a:t>
            </a:r>
            <a:r>
              <a:rPr lang="en-US" sz="1200" dirty="0" err="1">
                <a:latin typeface="Consolas" panose="020B0609020204030204" pitchFamily="49" charset="0"/>
              </a:rPr>
              <a:t>ts</a:t>
            </a:r>
            <a:r>
              <a:rPr lang="en-US" sz="1200" dirty="0">
                <a:latin typeface="Consolas" panose="020B0609020204030204" pitchFamily="49" charset="0"/>
              </a:rPr>
              <a:t>{ new double[n + 1] };</a:t>
            </a:r>
          </a:p>
          <a:p>
            <a:pPr marL="800100" lvl="2" indent="0">
              <a:buNone/>
            </a:pPr>
            <a:r>
              <a:rPr lang="en-US" sz="1200" dirty="0">
                <a:latin typeface="Consolas" panose="020B0609020204030204" pitchFamily="49" charset="0"/>
              </a:rPr>
              <a:t>    double  *</a:t>
            </a:r>
            <a:r>
              <a:rPr lang="en-US" sz="1200" dirty="0" err="1">
                <a:latin typeface="Consolas" panose="020B0609020204030204" pitchFamily="49" charset="0"/>
              </a:rPr>
              <a:t>ys</a:t>
            </a:r>
            <a:r>
              <a:rPr lang="en-US" sz="1200" dirty="0">
                <a:latin typeface="Consolas" panose="020B0609020204030204" pitchFamily="49" charset="0"/>
              </a:rPr>
              <a:t>{ new double[n + 1] };</a:t>
            </a:r>
          </a:p>
          <a:p>
            <a:pPr marL="800100" lvl="2" indent="0">
              <a:buNone/>
            </a:pPr>
            <a:r>
              <a:rPr lang="en-US" sz="1200" dirty="0">
                <a:latin typeface="Consolas" panose="020B0609020204030204" pitchFamily="49" charset="0"/>
              </a:rPr>
              <a:t>    double *</a:t>
            </a:r>
            <a:r>
              <a:rPr lang="en-US" sz="1200" dirty="0" err="1">
                <a:latin typeface="Consolas" panose="020B0609020204030204" pitchFamily="49" charset="0"/>
              </a:rPr>
              <a:t>dys</a:t>
            </a:r>
            <a:r>
              <a:rPr lang="en-US" sz="1200" dirty="0">
                <a:latin typeface="Consolas" panose="020B0609020204030204" pitchFamily="49" charset="0"/>
              </a:rPr>
              <a:t>{ new double[n + 1]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ts</a:t>
            </a:r>
            <a:r>
              <a:rPr lang="en-US" sz="1200" dirty="0">
                <a:latin typeface="Consolas" panose="020B0609020204030204" pitchFamily="49" charset="0"/>
              </a:rPr>
              <a:t>[0] = </a:t>
            </a:r>
            <a:r>
              <a:rPr lang="en-US" sz="1200" dirty="0" err="1">
                <a:latin typeface="Consolas" panose="020B0609020204030204" pitchFamily="49" charset="0"/>
              </a:rPr>
              <a:t>t_rng.first</a:t>
            </a:r>
            <a:r>
              <a:rPr lang="en-US" sz="1200" dirty="0">
                <a:latin typeface="Consolas" panose="020B0609020204030204" pitchFamily="49" charset="0"/>
              </a:rPr>
              <a:t>;</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ys</a:t>
            </a:r>
            <a:r>
              <a:rPr lang="en-US" sz="1200" dirty="0">
                <a:latin typeface="Consolas" panose="020B0609020204030204" pitchFamily="49" charset="0"/>
              </a:rPr>
              <a:t>[0] = y0;</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dys</a:t>
            </a:r>
            <a:r>
              <a:rPr lang="en-US" sz="1200" dirty="0">
                <a:latin typeface="Consolas" panose="020B0609020204030204" pitchFamily="49" charset="0"/>
              </a:rPr>
              <a:t>[0] = f( </a:t>
            </a:r>
            <a:r>
              <a:rPr lang="en-US" sz="1200" dirty="0" err="1">
                <a:latin typeface="Consolas" panose="020B0609020204030204" pitchFamily="49" charset="0"/>
              </a:rPr>
              <a:t>ts</a:t>
            </a:r>
            <a:r>
              <a:rPr lang="en-US" sz="1200" dirty="0">
                <a:latin typeface="Consolas" panose="020B0609020204030204" pitchFamily="49" charset="0"/>
              </a:rPr>
              <a:t>[0], </a:t>
            </a:r>
            <a:r>
              <a:rPr lang="en-US" sz="1200" dirty="0" err="1">
                <a:latin typeface="Consolas" panose="020B0609020204030204" pitchFamily="49" charset="0"/>
              </a:rPr>
              <a:t>ys</a:t>
            </a:r>
            <a:r>
              <a:rPr lang="en-US" sz="1200" dirty="0">
                <a:latin typeface="Consolas" panose="020B0609020204030204" pitchFamily="49" charset="0"/>
              </a:rPr>
              <a:t>[0]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for ( unsigned int k{0}; k &lt; n; ++k ) {</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ts</a:t>
            </a:r>
            <a:r>
              <a:rPr lang="en-US" sz="1200" dirty="0">
                <a:latin typeface="Consolas" panose="020B0609020204030204" pitchFamily="49" charset="0"/>
              </a:rPr>
              <a:t>[k + 1] = </a:t>
            </a:r>
            <a:r>
              <a:rPr lang="en-US" sz="1200" dirty="0" err="1">
                <a:latin typeface="Consolas" panose="020B0609020204030204" pitchFamily="49" charset="0"/>
              </a:rPr>
              <a:t>t_rng.first</a:t>
            </a:r>
            <a:r>
              <a:rPr lang="en-US" sz="1200" dirty="0">
                <a:latin typeface="Consolas" panose="020B0609020204030204" pitchFamily="49" charset="0"/>
              </a:rPr>
              <a:t> + h*(k + 1);     // </a:t>
            </a:r>
            <a:r>
              <a:rPr lang="en-US" sz="1200" dirty="0" err="1">
                <a:latin typeface="Consolas" panose="020B0609020204030204" pitchFamily="49" charset="0"/>
              </a:rPr>
              <a:t>ts</a:t>
            </a:r>
            <a:r>
              <a:rPr lang="en-US" sz="1200" dirty="0">
                <a:latin typeface="Consolas" panose="020B0609020204030204" pitchFamily="49" charset="0"/>
              </a:rPr>
              <a:t>[k + 1] = </a:t>
            </a:r>
            <a:r>
              <a:rPr lang="en-US" sz="1200" dirty="0" err="1">
                <a:latin typeface="Consolas" panose="020B0609020204030204" pitchFamily="49" charset="0"/>
              </a:rPr>
              <a:t>ts</a:t>
            </a:r>
            <a:r>
              <a:rPr lang="en-US" sz="1200" dirty="0">
                <a:latin typeface="Consolas" panose="020B0609020204030204" pitchFamily="49" charset="0"/>
              </a:rPr>
              <a:t>[k] + h;</a:t>
            </a:r>
          </a:p>
          <a:p>
            <a:pPr marL="800100" lvl="2" indent="0">
              <a:buNone/>
            </a:pPr>
            <a:r>
              <a:rPr lang="en-US" sz="1200" dirty="0">
                <a:latin typeface="Consolas" panose="020B0609020204030204" pitchFamily="49" charset="0"/>
              </a:rPr>
              <a:t>         double s0{ </a:t>
            </a:r>
            <a:r>
              <a:rPr lang="en-US" sz="1200" dirty="0" err="1">
                <a:latin typeface="Consolas" panose="020B0609020204030204" pitchFamily="49" charset="0"/>
              </a:rPr>
              <a:t>dys</a:t>
            </a:r>
            <a:r>
              <a:rPr lang="en-US" sz="1200" dirty="0">
                <a:latin typeface="Consolas" panose="020B0609020204030204" pitchFamily="49" charset="0"/>
              </a:rPr>
              <a:t>[k] };</a:t>
            </a:r>
          </a:p>
          <a:p>
            <a:pPr marL="800100" lvl="2" indent="0">
              <a:buNone/>
            </a:pPr>
            <a:r>
              <a:rPr lang="en-US" sz="1200" dirty="0">
                <a:latin typeface="Consolas" panose="020B0609020204030204" pitchFamily="49" charset="0"/>
              </a:rPr>
              <a:t>         double s1{ f( </a:t>
            </a:r>
            <a:r>
              <a:rPr lang="en-US" sz="1200" dirty="0" err="1">
                <a:latin typeface="Consolas" panose="020B0609020204030204" pitchFamily="49" charset="0"/>
              </a:rPr>
              <a:t>ts</a:t>
            </a:r>
            <a:r>
              <a:rPr lang="en-US" sz="1200" dirty="0">
                <a:latin typeface="Consolas" panose="020B0609020204030204" pitchFamily="49" charset="0"/>
              </a:rPr>
              <a:t>[k] + h/2.0, </a:t>
            </a:r>
            <a:r>
              <a:rPr lang="en-US" sz="1200" dirty="0" err="1">
                <a:latin typeface="Consolas" panose="020B0609020204030204" pitchFamily="49" charset="0"/>
              </a:rPr>
              <a:t>ys</a:t>
            </a:r>
            <a:r>
              <a:rPr lang="en-US" sz="1200" dirty="0">
                <a:latin typeface="Consolas" panose="020B0609020204030204" pitchFamily="49" charset="0"/>
              </a:rPr>
              <a:t>[k] + h*s0/2.0 ) };</a:t>
            </a:r>
          </a:p>
          <a:p>
            <a:pPr marL="800100" lvl="2" indent="0">
              <a:buNone/>
            </a:pPr>
            <a:r>
              <a:rPr lang="en-US" sz="1200" dirty="0">
                <a:latin typeface="Consolas" panose="020B0609020204030204" pitchFamily="49" charset="0"/>
              </a:rPr>
              <a:t>         double s2{ f( </a:t>
            </a:r>
            <a:r>
              <a:rPr lang="en-US" sz="1200" dirty="0" err="1">
                <a:latin typeface="Consolas" panose="020B0609020204030204" pitchFamily="49" charset="0"/>
              </a:rPr>
              <a:t>ts</a:t>
            </a:r>
            <a:r>
              <a:rPr lang="en-US" sz="1200" dirty="0">
                <a:latin typeface="Consolas" panose="020B0609020204030204" pitchFamily="49" charset="0"/>
              </a:rPr>
              <a:t>[k] + h/2.0, </a:t>
            </a:r>
            <a:r>
              <a:rPr lang="en-US" sz="1200" dirty="0" err="1">
                <a:latin typeface="Consolas" panose="020B0609020204030204" pitchFamily="49" charset="0"/>
              </a:rPr>
              <a:t>ys</a:t>
            </a:r>
            <a:r>
              <a:rPr lang="en-US" sz="1200" dirty="0">
                <a:latin typeface="Consolas" panose="020B0609020204030204" pitchFamily="49" charset="0"/>
              </a:rPr>
              <a:t>[k] + h*s1/2.0 ) };</a:t>
            </a:r>
          </a:p>
          <a:p>
            <a:pPr marL="800100" lvl="2" indent="0">
              <a:buNone/>
            </a:pPr>
            <a:r>
              <a:rPr lang="en-US" sz="1200" dirty="0">
                <a:latin typeface="Consolas" panose="020B0609020204030204" pitchFamily="49" charset="0"/>
              </a:rPr>
              <a:t>         double s3{ f( </a:t>
            </a:r>
            <a:r>
              <a:rPr lang="en-US" sz="1200" dirty="0" err="1">
                <a:latin typeface="Consolas" panose="020B0609020204030204" pitchFamily="49" charset="0"/>
              </a:rPr>
              <a:t>ts</a:t>
            </a:r>
            <a:r>
              <a:rPr lang="en-US" sz="1200" dirty="0">
                <a:latin typeface="Consolas" panose="020B0609020204030204" pitchFamily="49" charset="0"/>
              </a:rPr>
              <a:t>[k + 1],     </a:t>
            </a:r>
            <a:r>
              <a:rPr lang="en-US" sz="1200" dirty="0" err="1">
                <a:latin typeface="Consolas" panose="020B0609020204030204" pitchFamily="49" charset="0"/>
              </a:rPr>
              <a:t>ys</a:t>
            </a:r>
            <a:r>
              <a:rPr lang="en-US" sz="1200" dirty="0">
                <a:latin typeface="Consolas" panose="020B0609020204030204" pitchFamily="49" charset="0"/>
              </a:rPr>
              <a:t>[k] + h*s2 ) };</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ys</a:t>
            </a:r>
            <a:r>
              <a:rPr lang="en-US" sz="1200" dirty="0">
                <a:latin typeface="Consolas" panose="020B0609020204030204" pitchFamily="49" charset="0"/>
              </a:rPr>
              <a:t>[k + 1] = </a:t>
            </a:r>
            <a:r>
              <a:rPr lang="en-US" sz="1200" dirty="0" err="1">
                <a:latin typeface="Consolas" panose="020B0609020204030204" pitchFamily="49" charset="0"/>
              </a:rPr>
              <a:t>ys</a:t>
            </a:r>
            <a:r>
              <a:rPr lang="en-US" sz="1200" dirty="0">
                <a:latin typeface="Consolas" panose="020B0609020204030204" pitchFamily="49" charset="0"/>
              </a:rPr>
              <a:t>[k] + h*(s0 + 2.0*s1 + 2.0*s2 + s3)/6.0;</a:t>
            </a:r>
          </a:p>
          <a:p>
            <a:pPr marL="800100" lvl="2" indent="0">
              <a:buNone/>
            </a:pPr>
            <a:r>
              <a:rPr lang="en-US" sz="1200" dirty="0">
                <a:latin typeface="Consolas" panose="020B0609020204030204" pitchFamily="49" charset="0"/>
              </a:rPr>
              <a:t>        </a:t>
            </a:r>
            <a:r>
              <a:rPr lang="en-US" sz="1200" dirty="0" err="1">
                <a:latin typeface="Consolas" panose="020B0609020204030204" pitchFamily="49" charset="0"/>
              </a:rPr>
              <a:t>dys</a:t>
            </a:r>
            <a:r>
              <a:rPr lang="en-US" sz="1200" dirty="0">
                <a:latin typeface="Consolas" panose="020B0609020204030204" pitchFamily="49" charset="0"/>
              </a:rPr>
              <a:t>[k + 1] = f( </a:t>
            </a:r>
            <a:r>
              <a:rPr lang="en-US" sz="1200" dirty="0" err="1">
                <a:latin typeface="Consolas" panose="020B0609020204030204" pitchFamily="49" charset="0"/>
              </a:rPr>
              <a:t>ts</a:t>
            </a:r>
            <a:r>
              <a:rPr lang="en-US" sz="1200" dirty="0">
                <a:latin typeface="Consolas" panose="020B0609020204030204" pitchFamily="49" charset="0"/>
              </a:rPr>
              <a:t>[k + 1], </a:t>
            </a:r>
            <a:r>
              <a:rPr lang="en-US" sz="1200" dirty="0" err="1">
                <a:latin typeface="Consolas" panose="020B0609020204030204" pitchFamily="49" charset="0"/>
              </a:rPr>
              <a:t>ys</a:t>
            </a:r>
            <a:r>
              <a:rPr lang="en-US" sz="1200" dirty="0">
                <a:latin typeface="Consolas" panose="020B0609020204030204" pitchFamily="49" charset="0"/>
              </a:rPr>
              <a:t>[k + 1] );</a:t>
            </a:r>
          </a:p>
          <a:p>
            <a:pPr marL="800100" lvl="2" indent="0">
              <a:buNone/>
            </a:pPr>
            <a:r>
              <a:rPr lang="en-US" sz="1200" dirty="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200" dirty="0">
                <a:latin typeface="Consolas" panose="020B0609020204030204" pitchFamily="49" charset="0"/>
              </a:rPr>
              <a:t>    return std::</a:t>
            </a:r>
            <a:r>
              <a:rPr lang="en-US" sz="1200" dirty="0" err="1">
                <a:latin typeface="Consolas" panose="020B0609020204030204" pitchFamily="49" charset="0"/>
              </a:rPr>
              <a:t>make_tuple</a:t>
            </a:r>
            <a:r>
              <a:rPr lang="en-US" sz="1200" dirty="0">
                <a:latin typeface="Consolas" panose="020B0609020204030204" pitchFamily="49" charset="0"/>
              </a:rPr>
              <a:t>( </a:t>
            </a:r>
            <a:r>
              <a:rPr lang="en-US" sz="1200" dirty="0" err="1">
                <a:latin typeface="Consolas" panose="020B0609020204030204" pitchFamily="49" charset="0"/>
              </a:rPr>
              <a:t>ts</a:t>
            </a:r>
            <a:r>
              <a:rPr lang="en-US" sz="1200" dirty="0">
                <a:latin typeface="Consolas" panose="020B0609020204030204" pitchFamily="49" charset="0"/>
              </a:rPr>
              <a:t>, </a:t>
            </a:r>
            <a:r>
              <a:rPr lang="en-US" sz="1200" dirty="0" err="1">
                <a:latin typeface="Consolas" panose="020B0609020204030204" pitchFamily="49" charset="0"/>
              </a:rPr>
              <a:t>ys</a:t>
            </a:r>
            <a:r>
              <a:rPr lang="en-US" sz="1200" dirty="0">
                <a:latin typeface="Consolas" panose="020B0609020204030204" pitchFamily="49" charset="0"/>
              </a:rPr>
              <a:t>, </a:t>
            </a:r>
            <a:r>
              <a:rPr lang="en-US" sz="1200" dirty="0" err="1">
                <a:latin typeface="Consolas" panose="020B0609020204030204" pitchFamily="49" charset="0"/>
              </a:rPr>
              <a:t>dys</a:t>
            </a:r>
            <a:r>
              <a:rPr lang="en-US" sz="1200" dirty="0">
                <a:latin typeface="Consolas" panose="020B0609020204030204" pitchFamily="49" charset="0"/>
              </a:rPr>
              <a:t> );</a:t>
            </a:r>
          </a:p>
          <a:p>
            <a:pPr marL="800100" lvl="2" indent="0">
              <a:buNone/>
            </a:pPr>
            <a:r>
              <a:rPr lang="en-US" sz="1200" dirty="0">
                <a:latin typeface="Consolas" panose="020B0609020204030204" pitchFamily="49" charset="0"/>
              </a:rPr>
              <a:t>}</a:t>
            </a:r>
          </a:p>
        </p:txBody>
      </p:sp>
      <p:sp>
        <p:nvSpPr>
          <p:cNvPr id="4" name="Footer Placeholder 3">
            <a:extLst>
              <a:ext uri="{FF2B5EF4-FFF2-40B4-BE49-F238E27FC236}">
                <a16:creationId xmlns:a16="http://schemas.microsoft.com/office/drawing/2014/main" id="{1DFBFCA1-E528-48DA-A6DA-1FB241D24D57}"/>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7C462984-2BE6-47B2-87AD-5CAECAD077CC}"/>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6" name="Audio 5">
            <a:hlinkClick r:id="" action="ppaction://media"/>
            <a:extLst>
              <a:ext uri="{FF2B5EF4-FFF2-40B4-BE49-F238E27FC236}">
                <a16:creationId xmlns:a16="http://schemas.microsoft.com/office/drawing/2014/main" id="{C6B518F5-E348-413E-BAA2-F8B31587E9B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75977410"/>
      </p:ext>
    </p:extLst>
  </p:cSld>
  <p:clrMapOvr>
    <a:masterClrMapping/>
  </p:clrMapOvr>
  <mc:AlternateContent xmlns:mc="http://schemas.openxmlformats.org/markup-compatibility/2006">
    <mc:Choice xmlns:p14="http://schemas.microsoft.com/office/powerpoint/2010/main" Requires="p14">
      <p:transition spd="slow" p14:dur="2000" advTm="66181"/>
    </mc:Choice>
    <mc:Fallback>
      <p:transition spd="slow" advTm="66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Multiple steps of 4</a:t>
            </a:r>
            <a:r>
              <a:rPr lang="en-US" baseline="30000" dirty="0"/>
              <a:t>th</a:t>
            </a:r>
            <a:r>
              <a:rPr lang="en-US" dirty="0"/>
              <a:t>-order </a:t>
            </a:r>
            <a:r>
              <a:rPr lang="en-US" cap="small" dirty="0" err="1"/>
              <a:t>rk</a:t>
            </a:r>
            <a:r>
              <a:rPr lang="en-US" dirty="0"/>
              <a:t>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(5)</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12</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078209" y="3387504"/>
            <a:ext cx="7585921"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2   0.42047119140625           –0.4137</a:t>
            </a:r>
          </a:p>
          <a:p>
            <a:r>
              <a:rPr lang="en-US" dirty="0">
                <a:solidFill>
                  <a:schemeClr val="bg1"/>
                </a:solidFill>
                <a:latin typeface="Times New Roman" panose="02020603050405020304" pitchFamily="18" charset="0"/>
                <a:cs typeface="Times New Roman" panose="02020603050405020304" pitchFamily="18" charset="0"/>
              </a:rPr>
              <a:t>      4   0.00893558527119917     –0.002198</a:t>
            </a:r>
          </a:p>
          <a:p>
            <a:r>
              <a:rPr lang="en-US" dirty="0">
                <a:solidFill>
                  <a:schemeClr val="bg1"/>
                </a:solidFill>
                <a:latin typeface="Times New Roman" panose="02020603050405020304" pitchFamily="18" charset="0"/>
                <a:cs typeface="Times New Roman" panose="02020603050405020304" pitchFamily="18" charset="0"/>
              </a:rPr>
              <a:t>      8   0.006810674597968526   –0.00007273</a:t>
            </a:r>
          </a:p>
          <a:p>
            <a:r>
              <a:rPr lang="en-US" dirty="0">
                <a:solidFill>
                  <a:schemeClr val="bg1"/>
                </a:solidFill>
                <a:latin typeface="Times New Roman" panose="02020603050405020304" pitchFamily="18" charset="0"/>
                <a:cs typeface="Times New Roman" panose="02020603050405020304" pitchFamily="18" charset="0"/>
              </a:rPr>
              <a:t>    16   0.006741425022840268   –0.000003478</a:t>
            </a:r>
          </a:p>
          <a:p>
            <a:r>
              <a:rPr lang="en-US" dirty="0">
                <a:solidFill>
                  <a:schemeClr val="bg1"/>
                </a:solidFill>
                <a:latin typeface="Times New Roman" panose="02020603050405020304" pitchFamily="18" charset="0"/>
                <a:cs typeface="Times New Roman" panose="02020603050405020304" pitchFamily="18" charset="0"/>
              </a:rPr>
              <a:t>    32   0.006738137657266484   –0.0000001907</a:t>
            </a:r>
          </a:p>
          <a:p>
            <a:r>
              <a:rPr lang="en-US" dirty="0">
                <a:solidFill>
                  <a:schemeClr val="bg1"/>
                </a:solidFill>
                <a:latin typeface="Times New Roman" panose="02020603050405020304" pitchFamily="18" charset="0"/>
                <a:cs typeface="Times New Roman" panose="02020603050405020304" pitchFamily="18" charset="0"/>
              </a:rPr>
              <a:t>    64   0.006737958161994555   –0.00000001116</a:t>
            </a:r>
          </a:p>
          <a:p>
            <a:r>
              <a:rPr lang="en-US" dirty="0">
                <a:solidFill>
                  <a:schemeClr val="bg1"/>
                </a:solidFill>
                <a:latin typeface="Times New Roman" panose="02020603050405020304" pitchFamily="18" charset="0"/>
                <a:cs typeface="Times New Roman" panose="02020603050405020304" pitchFamily="18" charset="0"/>
              </a:rPr>
              <a:t>  128   0.006737947674390917   –0.0000000006753</a:t>
            </a:r>
          </a:p>
          <a:p>
            <a:r>
              <a:rPr lang="en-US" dirty="0">
                <a:solidFill>
                  <a:schemeClr val="bg1"/>
                </a:solidFill>
                <a:latin typeface="Times New Roman" panose="02020603050405020304" pitchFamily="18" charset="0"/>
                <a:cs typeface="Times New Roman" panose="02020603050405020304" pitchFamily="18" charset="0"/>
              </a:rPr>
              <a:t>  256   0.006737947040610186   –0.00000000004152</a:t>
            </a:r>
          </a:p>
          <a:p>
            <a:r>
              <a:rPr lang="en-US" dirty="0">
                <a:solidFill>
                  <a:schemeClr val="bg1"/>
                </a:solidFill>
                <a:latin typeface="Times New Roman" panose="02020603050405020304" pitchFamily="18" charset="0"/>
                <a:cs typeface="Times New Roman" panose="02020603050405020304" pitchFamily="18" charset="0"/>
              </a:rPr>
              <a:t>  512   0.006737947001659729   –0.000000000002574</a:t>
            </a:r>
          </a:p>
          <a:p>
            <a:r>
              <a:rPr lang="en-US" dirty="0">
                <a:solidFill>
                  <a:schemeClr val="bg1"/>
                </a:solidFill>
                <a:latin typeface="Times New Roman" panose="02020603050405020304" pitchFamily="18" charset="0"/>
                <a:cs typeface="Times New Roman" panose="02020603050405020304" pitchFamily="18" charset="0"/>
              </a:rPr>
              <a:t>1024   0.006737946999245688   –0.0000000000001602</a:t>
            </a:r>
          </a:p>
        </p:txBody>
      </p:sp>
      <p:sp>
        <p:nvSpPr>
          <p:cNvPr id="19" name="TextBox 18">
            <a:extLst>
              <a:ext uri="{FF2B5EF4-FFF2-40B4-BE49-F238E27FC236}">
                <a16:creationId xmlns:a16="http://schemas.microsoft.com/office/drawing/2014/main" id="{670EB19F-0A12-4587-9EC8-BB163A3B6CDA}"/>
              </a:ext>
            </a:extLst>
          </p:cNvPr>
          <p:cNvSpPr txBox="1"/>
          <p:nvPr/>
        </p:nvSpPr>
        <p:spPr>
          <a:xfrm>
            <a:off x="6422113" y="3651645"/>
            <a:ext cx="141290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0.005312</a:t>
            </a:r>
          </a:p>
          <a:p>
            <a:r>
              <a:rPr lang="en-US" dirty="0">
                <a:solidFill>
                  <a:schemeClr val="bg1"/>
                </a:solidFill>
                <a:latin typeface="Times New Roman" panose="02020603050405020304" pitchFamily="18" charset="0"/>
                <a:cs typeface="Times New Roman" panose="02020603050405020304" pitchFamily="18" charset="0"/>
              </a:rPr>
              <a:t>0.03309</a:t>
            </a:r>
          </a:p>
          <a:p>
            <a:r>
              <a:rPr lang="en-US" dirty="0">
                <a:solidFill>
                  <a:schemeClr val="bg1"/>
                </a:solidFill>
                <a:latin typeface="Times New Roman" panose="02020603050405020304" pitchFamily="18" charset="0"/>
                <a:cs typeface="Times New Roman" panose="02020603050405020304" pitchFamily="18" charset="0"/>
              </a:rPr>
              <a:t>0.04782</a:t>
            </a:r>
          </a:p>
          <a:p>
            <a:r>
              <a:rPr lang="en-US" dirty="0">
                <a:solidFill>
                  <a:schemeClr val="bg1"/>
                </a:solidFill>
                <a:latin typeface="Times New Roman" panose="02020603050405020304" pitchFamily="18" charset="0"/>
                <a:cs typeface="Times New Roman" panose="02020603050405020304" pitchFamily="18" charset="0"/>
              </a:rPr>
              <a:t>0.05482</a:t>
            </a:r>
          </a:p>
          <a:p>
            <a:r>
              <a:rPr lang="en-US" dirty="0">
                <a:solidFill>
                  <a:schemeClr val="bg1"/>
                </a:solidFill>
                <a:latin typeface="Times New Roman" panose="02020603050405020304" pitchFamily="18" charset="0"/>
                <a:cs typeface="Times New Roman" panose="02020603050405020304" pitchFamily="18" charset="0"/>
              </a:rPr>
              <a:t>0.05855</a:t>
            </a:r>
          </a:p>
          <a:p>
            <a:r>
              <a:rPr lang="en-US" dirty="0">
                <a:solidFill>
                  <a:schemeClr val="bg1"/>
                </a:solidFill>
                <a:latin typeface="Times New Roman" panose="02020603050405020304" pitchFamily="18" charset="0"/>
                <a:cs typeface="Times New Roman" panose="02020603050405020304" pitchFamily="18" charset="0"/>
              </a:rPr>
              <a:t>0.06050</a:t>
            </a:r>
          </a:p>
          <a:p>
            <a:r>
              <a:rPr lang="en-US" dirty="0">
                <a:solidFill>
                  <a:schemeClr val="bg1"/>
                </a:solidFill>
                <a:latin typeface="Times New Roman" panose="02020603050405020304" pitchFamily="18" charset="0"/>
                <a:cs typeface="Times New Roman" panose="02020603050405020304" pitchFamily="18" charset="0"/>
              </a:rPr>
              <a:t>0.06149</a:t>
            </a:r>
          </a:p>
          <a:p>
            <a:r>
              <a:rPr lang="en-US" dirty="0">
                <a:solidFill>
                  <a:schemeClr val="bg1"/>
                </a:solidFill>
                <a:latin typeface="Times New Roman" panose="02020603050405020304" pitchFamily="18" charset="0"/>
                <a:cs typeface="Times New Roman" panose="02020603050405020304" pitchFamily="18" charset="0"/>
              </a:rPr>
              <a:t>0.06199</a:t>
            </a:r>
          </a:p>
          <a:p>
            <a:r>
              <a:rPr lang="en-US" dirty="0">
                <a:solidFill>
                  <a:schemeClr val="bg1"/>
                </a:solidFill>
                <a:latin typeface="Times New Roman" panose="02020603050405020304" pitchFamily="18" charset="0"/>
                <a:cs typeface="Times New Roman" panose="02020603050405020304" pitchFamily="18" charset="0"/>
              </a:rPr>
              <a:t>0.06224</a:t>
            </a:r>
          </a:p>
        </p:txBody>
      </p:sp>
      <p:graphicFrame>
        <p:nvGraphicFramePr>
          <p:cNvPr id="20" name="Object 19">
            <a:extLst>
              <a:ext uri="{FF2B5EF4-FFF2-40B4-BE49-F238E27FC236}">
                <a16:creationId xmlns:a16="http://schemas.microsoft.com/office/drawing/2014/main" id="{76D5D378-74EE-4391-BDEA-8DEB654EA997}"/>
              </a:ext>
            </a:extLst>
          </p:cNvPr>
          <p:cNvGraphicFramePr>
            <a:graphicFrameLocks noChangeAspect="1"/>
          </p:cNvGraphicFramePr>
          <p:nvPr/>
        </p:nvGraphicFramePr>
        <p:xfrm>
          <a:off x="3766105" y="1975991"/>
          <a:ext cx="1611789" cy="935990"/>
        </p:xfrm>
        <a:graphic>
          <a:graphicData uri="http://schemas.openxmlformats.org/presentationml/2006/ole">
            <mc:AlternateContent xmlns:mc="http://schemas.openxmlformats.org/markup-compatibility/2006">
              <mc:Choice xmlns:v="urn:schemas-microsoft-com:vml" Requires="v">
                <p:oleObj name="Equation" r:id="rId5" imgW="914400" imgH="533160" progId="Equation.DSMT4">
                  <p:embed/>
                </p:oleObj>
              </mc:Choice>
              <mc:Fallback>
                <p:oleObj name="Equation" r:id="rId5" imgW="91440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3766105" y="1975991"/>
                        <a:ext cx="1611789" cy="935990"/>
                      </a:xfrm>
                      <a:prstGeom prst="rect">
                        <a:avLst/>
                      </a:prstGeom>
                    </p:spPr>
                  </p:pic>
                </p:oleObj>
              </mc:Fallback>
            </mc:AlternateContent>
          </a:graphicData>
        </a:graphic>
      </p:graphicFrame>
      <p:sp>
        <p:nvSpPr>
          <p:cNvPr id="26" name="TextBox 25">
            <a:extLst>
              <a:ext uri="{FF2B5EF4-FFF2-40B4-BE49-F238E27FC236}">
                <a16:creationId xmlns:a16="http://schemas.microsoft.com/office/drawing/2014/main" id="{0437DB7E-59E8-49C9-9736-3D14E8F3328C}"/>
              </a:ext>
            </a:extLst>
          </p:cNvPr>
          <p:cNvSpPr txBox="1"/>
          <p:nvPr/>
        </p:nvSpPr>
        <p:spPr>
          <a:xfrm>
            <a:off x="1893957" y="6307021"/>
            <a:ext cx="4593430" cy="369332"/>
          </a:xfrm>
          <a:prstGeom prst="rect">
            <a:avLst/>
          </a:prstGeom>
          <a:noFill/>
        </p:spPr>
        <p:txBody>
          <a:bodyPr wrap="square">
            <a:spAutoFit/>
          </a:bodyPr>
          <a:lstStyle/>
          <a:p>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0.006737946999085467</a:t>
            </a:r>
            <a:endParaRPr lang="en-US" sz="2400" dirty="0"/>
          </a:p>
        </p:txBody>
      </p:sp>
      <p:sp>
        <p:nvSpPr>
          <p:cNvPr id="15" name="TextBox 14">
            <a:extLst>
              <a:ext uri="{FF2B5EF4-FFF2-40B4-BE49-F238E27FC236}">
                <a16:creationId xmlns:a16="http://schemas.microsoft.com/office/drawing/2014/main" id="{57CDAC48-D493-4E6E-B6C6-CC69B9D4CBC1}"/>
              </a:ext>
            </a:extLst>
          </p:cNvPr>
          <p:cNvSpPr txBox="1"/>
          <p:nvPr/>
        </p:nvSpPr>
        <p:spPr>
          <a:xfrm>
            <a:off x="1286468"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6" name="TextBox 15">
            <a:extLst>
              <a:ext uri="{FF2B5EF4-FFF2-40B4-BE49-F238E27FC236}">
                <a16:creationId xmlns:a16="http://schemas.microsoft.com/office/drawing/2014/main" id="{890F1555-1698-4350-92F1-7DACA9DD8670}"/>
              </a:ext>
            </a:extLst>
          </p:cNvPr>
          <p:cNvSpPr txBox="1"/>
          <p:nvPr/>
        </p:nvSpPr>
        <p:spPr>
          <a:xfrm>
            <a:off x="4175028"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7" name="TextBox 16">
            <a:extLst>
              <a:ext uri="{FF2B5EF4-FFF2-40B4-BE49-F238E27FC236}">
                <a16:creationId xmlns:a16="http://schemas.microsoft.com/office/drawing/2014/main" id="{69A0CAEE-10EF-4FE4-88CA-7890C6370BC7}"/>
              </a:ext>
            </a:extLst>
          </p:cNvPr>
          <p:cNvSpPr txBox="1"/>
          <p:nvPr/>
        </p:nvSpPr>
        <p:spPr>
          <a:xfrm>
            <a:off x="6153665" y="286373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1" name="TextBox 20">
            <a:extLst>
              <a:ext uri="{FF2B5EF4-FFF2-40B4-BE49-F238E27FC236}">
                <a16:creationId xmlns:a16="http://schemas.microsoft.com/office/drawing/2014/main" id="{7EFDBCEE-1078-4B9A-808B-CE893A06C21E}"/>
              </a:ext>
            </a:extLst>
          </p:cNvPr>
          <p:cNvSpPr txBox="1"/>
          <p:nvPr/>
        </p:nvSpPr>
        <p:spPr>
          <a:xfrm>
            <a:off x="1925896"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pic>
        <p:nvPicPr>
          <p:cNvPr id="10" name="Audio 9">
            <a:hlinkClick r:id="" action="ppaction://media"/>
            <a:extLst>
              <a:ext uri="{FF2B5EF4-FFF2-40B4-BE49-F238E27FC236}">
                <a16:creationId xmlns:a16="http://schemas.microsoft.com/office/drawing/2014/main" id="{1EFBDF0B-0466-4E6E-A481-64A7D9171C8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16671170"/>
      </p:ext>
    </p:extLst>
  </p:cSld>
  <p:clrMapOvr>
    <a:masterClrMapping/>
  </p:clrMapOvr>
  <mc:AlternateContent xmlns:mc="http://schemas.openxmlformats.org/markup-compatibility/2006">
    <mc:Choice xmlns:p14="http://schemas.microsoft.com/office/powerpoint/2010/main" Requires="p14">
      <p:transition spd="slow" p14:dur="2000" advTm="96737"/>
    </mc:Choice>
    <mc:Fallback>
      <p:transition spd="slow" advTm="9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Multiple steps of 4</a:t>
            </a:r>
            <a:r>
              <a:rPr lang="en-US" baseline="30000" dirty="0"/>
              <a:t>th</a:t>
            </a:r>
            <a:r>
              <a:rPr lang="en-US" dirty="0"/>
              <a:t>-order </a:t>
            </a:r>
            <a:r>
              <a:rPr lang="en-US" cap="small" dirty="0" err="1"/>
              <a:t>rk</a:t>
            </a:r>
            <a:r>
              <a:rPr lang="en-US" dirty="0"/>
              <a:t>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(5)</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13</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1078209" y="3387504"/>
            <a:ext cx="7585921" cy="2862322"/>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2   0.1469019038207984   0.008348</a:t>
            </a:r>
          </a:p>
          <a:p>
            <a:r>
              <a:rPr lang="en-US" dirty="0">
                <a:solidFill>
                  <a:schemeClr val="bg1"/>
                </a:solidFill>
                <a:latin typeface="Times New Roman" panose="02020603050405020304" pitchFamily="18" charset="0"/>
                <a:cs typeface="Times New Roman" panose="02020603050405020304" pitchFamily="18" charset="0"/>
              </a:rPr>
              <a:t>      4   0.1548307896015398   0.0004188</a:t>
            </a:r>
          </a:p>
          <a:p>
            <a:r>
              <a:rPr lang="en-US" dirty="0">
                <a:solidFill>
                  <a:schemeClr val="bg1"/>
                </a:solidFill>
                <a:latin typeface="Times New Roman" panose="02020603050405020304" pitchFamily="18" charset="0"/>
                <a:cs typeface="Times New Roman" panose="02020603050405020304" pitchFamily="18" charset="0"/>
              </a:rPr>
              <a:t>      8   0.1552239200410955   0.00002570</a:t>
            </a:r>
          </a:p>
          <a:p>
            <a:r>
              <a:rPr lang="en-US" dirty="0">
                <a:solidFill>
                  <a:schemeClr val="bg1"/>
                </a:solidFill>
                <a:latin typeface="Times New Roman" panose="02020603050405020304" pitchFamily="18" charset="0"/>
                <a:cs typeface="Times New Roman" panose="02020603050405020304" pitchFamily="18" charset="0"/>
              </a:rPr>
              <a:t>    16   0.1552479334528051   0.000001612</a:t>
            </a:r>
          </a:p>
          <a:p>
            <a:r>
              <a:rPr lang="en-US" dirty="0">
                <a:solidFill>
                  <a:schemeClr val="bg1"/>
                </a:solidFill>
                <a:latin typeface="Times New Roman" panose="02020603050405020304" pitchFamily="18" charset="0"/>
                <a:cs typeface="Times New Roman" panose="02020603050405020304" pitchFamily="18" charset="0"/>
              </a:rPr>
              <a:t>    32   0.1552494441496338   0.0000001015</a:t>
            </a:r>
          </a:p>
          <a:p>
            <a:r>
              <a:rPr lang="en-US" dirty="0">
                <a:solidFill>
                  <a:schemeClr val="bg1"/>
                </a:solidFill>
                <a:latin typeface="Times New Roman" panose="02020603050405020304" pitchFamily="18" charset="0"/>
                <a:cs typeface="Times New Roman" panose="02020603050405020304" pitchFamily="18" charset="0"/>
              </a:rPr>
              <a:t>    64   0.1552495392562453   0.000000006371</a:t>
            </a:r>
          </a:p>
          <a:p>
            <a:r>
              <a:rPr lang="en-US" dirty="0">
                <a:solidFill>
                  <a:schemeClr val="bg1"/>
                </a:solidFill>
                <a:latin typeface="Times New Roman" panose="02020603050405020304" pitchFamily="18" charset="0"/>
                <a:cs typeface="Times New Roman" panose="02020603050405020304" pitchFamily="18" charset="0"/>
              </a:rPr>
              <a:t>  128   0.1552495452276594   0.0000000003991</a:t>
            </a:r>
          </a:p>
          <a:p>
            <a:r>
              <a:rPr lang="en-US" dirty="0">
                <a:solidFill>
                  <a:schemeClr val="bg1"/>
                </a:solidFill>
                <a:latin typeface="Times New Roman" panose="02020603050405020304" pitchFamily="18" charset="0"/>
                <a:cs typeface="Times New Roman" panose="02020603050405020304" pitchFamily="18" charset="0"/>
              </a:rPr>
              <a:t>  256   0.1552495456018131   0.00000000002498</a:t>
            </a:r>
          </a:p>
          <a:p>
            <a:r>
              <a:rPr lang="en-US" dirty="0">
                <a:solidFill>
                  <a:schemeClr val="bg1"/>
                </a:solidFill>
                <a:latin typeface="Times New Roman" panose="02020603050405020304" pitchFamily="18" charset="0"/>
                <a:cs typeface="Times New Roman" panose="02020603050405020304" pitchFamily="18" charset="0"/>
              </a:rPr>
              <a:t>  512   0.1552495456252274   0.000000000001563</a:t>
            </a:r>
          </a:p>
          <a:p>
            <a:r>
              <a:rPr lang="en-US" dirty="0">
                <a:solidFill>
                  <a:schemeClr val="bg1"/>
                </a:solidFill>
                <a:latin typeface="Times New Roman" panose="02020603050405020304" pitchFamily="18" charset="0"/>
                <a:cs typeface="Times New Roman" panose="02020603050405020304" pitchFamily="18" charset="0"/>
              </a:rPr>
              <a:t>1024   0.1552495456266942   0.00000000000009581</a:t>
            </a:r>
          </a:p>
        </p:txBody>
      </p:sp>
      <p:sp>
        <p:nvSpPr>
          <p:cNvPr id="14" name="TextBox 13">
            <a:extLst>
              <a:ext uri="{FF2B5EF4-FFF2-40B4-BE49-F238E27FC236}">
                <a16:creationId xmlns:a16="http://schemas.microsoft.com/office/drawing/2014/main" id="{BEE9259A-9366-4D11-B964-72FB6F16D1B6}"/>
              </a:ext>
            </a:extLst>
          </p:cNvPr>
          <p:cNvSpPr txBox="1"/>
          <p:nvPr/>
        </p:nvSpPr>
        <p:spPr>
          <a:xfrm>
            <a:off x="1286468"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4175028"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6338223" y="3676812"/>
            <a:ext cx="1412904" cy="2585323"/>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0.05016</a:t>
            </a:r>
          </a:p>
          <a:p>
            <a:r>
              <a:rPr lang="en-US" dirty="0">
                <a:solidFill>
                  <a:schemeClr val="bg1"/>
                </a:solidFill>
                <a:latin typeface="Times New Roman" panose="02020603050405020304" pitchFamily="18" charset="0"/>
                <a:cs typeface="Times New Roman" panose="02020603050405020304" pitchFamily="18" charset="0"/>
              </a:rPr>
              <a:t>0.06119</a:t>
            </a:r>
          </a:p>
          <a:p>
            <a:r>
              <a:rPr lang="en-US" dirty="0">
                <a:solidFill>
                  <a:schemeClr val="bg1"/>
                </a:solidFill>
                <a:latin typeface="Times New Roman" panose="02020603050405020304" pitchFamily="18" charset="0"/>
                <a:cs typeface="Times New Roman" panose="02020603050405020304" pitchFamily="18" charset="0"/>
              </a:rPr>
              <a:t>0.06291</a:t>
            </a:r>
          </a:p>
          <a:p>
            <a:r>
              <a:rPr lang="en-US" dirty="0">
                <a:solidFill>
                  <a:schemeClr val="bg1"/>
                </a:solidFill>
                <a:latin typeface="Times New Roman" panose="02020603050405020304" pitchFamily="18" charset="0"/>
                <a:cs typeface="Times New Roman" panose="02020603050405020304" pitchFamily="18" charset="0"/>
              </a:rPr>
              <a:t>0.06294</a:t>
            </a:r>
          </a:p>
          <a:p>
            <a:r>
              <a:rPr lang="en-US" dirty="0">
                <a:solidFill>
                  <a:schemeClr val="bg1"/>
                </a:solidFill>
                <a:latin typeface="Times New Roman" panose="02020603050405020304" pitchFamily="18" charset="0"/>
                <a:cs typeface="Times New Roman" panose="02020603050405020304" pitchFamily="18" charset="0"/>
              </a:rPr>
              <a:t>0.06278</a:t>
            </a:r>
          </a:p>
          <a:p>
            <a:r>
              <a:rPr lang="en-US" dirty="0">
                <a:solidFill>
                  <a:schemeClr val="bg1"/>
                </a:solidFill>
                <a:latin typeface="Times New Roman" panose="02020603050405020304" pitchFamily="18" charset="0"/>
                <a:cs typeface="Times New Roman" panose="02020603050405020304" pitchFamily="18" charset="0"/>
              </a:rPr>
              <a:t>0.06265</a:t>
            </a:r>
          </a:p>
          <a:p>
            <a:r>
              <a:rPr lang="en-US" dirty="0">
                <a:solidFill>
                  <a:schemeClr val="bg1"/>
                </a:solidFill>
                <a:latin typeface="Times New Roman" panose="02020603050405020304" pitchFamily="18" charset="0"/>
                <a:cs typeface="Times New Roman" panose="02020603050405020304" pitchFamily="18" charset="0"/>
              </a:rPr>
              <a:t>0.06258</a:t>
            </a:r>
          </a:p>
          <a:p>
            <a:r>
              <a:rPr lang="en-US" dirty="0">
                <a:solidFill>
                  <a:schemeClr val="bg1"/>
                </a:solidFill>
                <a:latin typeface="Times New Roman" panose="02020603050405020304" pitchFamily="18" charset="0"/>
                <a:cs typeface="Times New Roman" panose="02020603050405020304" pitchFamily="18" charset="0"/>
              </a:rPr>
              <a:t>0.06257</a:t>
            </a:r>
          </a:p>
          <a:p>
            <a:r>
              <a:rPr lang="en-US" dirty="0">
                <a:solidFill>
                  <a:schemeClr val="bg1"/>
                </a:solidFill>
                <a:latin typeface="Times New Roman" panose="02020603050405020304" pitchFamily="18" charset="0"/>
                <a:cs typeface="Times New Roman" panose="02020603050405020304" pitchFamily="18" charset="0"/>
              </a:rPr>
              <a:t>0.06131</a:t>
            </a:r>
          </a:p>
        </p:txBody>
      </p:sp>
      <p:sp>
        <p:nvSpPr>
          <p:cNvPr id="22" name="TextBox 21">
            <a:extLst>
              <a:ext uri="{FF2B5EF4-FFF2-40B4-BE49-F238E27FC236}">
                <a16:creationId xmlns:a16="http://schemas.microsoft.com/office/drawing/2014/main" id="{6EFB3A8C-E5A7-431F-99D9-787879D7B168}"/>
              </a:ext>
            </a:extLst>
          </p:cNvPr>
          <p:cNvSpPr txBox="1"/>
          <p:nvPr/>
        </p:nvSpPr>
        <p:spPr>
          <a:xfrm>
            <a:off x="6153665" y="286373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4" name="TextBox 23">
            <a:extLst>
              <a:ext uri="{FF2B5EF4-FFF2-40B4-BE49-F238E27FC236}">
                <a16:creationId xmlns:a16="http://schemas.microsoft.com/office/drawing/2014/main" id="{A10318EF-E955-4EFA-9F7A-B1827F788595}"/>
              </a:ext>
            </a:extLst>
          </p:cNvPr>
          <p:cNvSpPr txBox="1"/>
          <p:nvPr/>
        </p:nvSpPr>
        <p:spPr>
          <a:xfrm>
            <a:off x="1925896"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sp>
        <p:nvSpPr>
          <p:cNvPr id="26" name="TextBox 25">
            <a:extLst>
              <a:ext uri="{FF2B5EF4-FFF2-40B4-BE49-F238E27FC236}">
                <a16:creationId xmlns:a16="http://schemas.microsoft.com/office/drawing/2014/main" id="{0437DB7E-59E8-49C9-9736-3D14E8F3328C}"/>
              </a:ext>
            </a:extLst>
          </p:cNvPr>
          <p:cNvSpPr txBox="1"/>
          <p:nvPr/>
        </p:nvSpPr>
        <p:spPr>
          <a:xfrm>
            <a:off x="1969458" y="6307021"/>
            <a:ext cx="4593430" cy="369332"/>
          </a:xfrm>
          <a:prstGeom prst="rect">
            <a:avLst/>
          </a:prstGeom>
          <a:noFill/>
        </p:spPr>
        <p:txBody>
          <a:bodyPr wrap="square">
            <a:spAutoFit/>
          </a:bodyPr>
          <a:lstStyle/>
          <a:p>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0.1552495456267901 </a:t>
            </a:r>
          </a:p>
        </p:txBody>
      </p:sp>
      <p:graphicFrame>
        <p:nvGraphicFramePr>
          <p:cNvPr id="15" name="Object 14">
            <a:extLst>
              <a:ext uri="{FF2B5EF4-FFF2-40B4-BE49-F238E27FC236}">
                <a16:creationId xmlns:a16="http://schemas.microsoft.com/office/drawing/2014/main" id="{87899B34-B83D-4A43-AFFB-E40F7914984F}"/>
              </a:ext>
            </a:extLst>
          </p:cNvPr>
          <p:cNvGraphicFramePr>
            <a:graphicFrameLocks noChangeAspect="1"/>
          </p:cNvGraphicFramePr>
          <p:nvPr>
            <p:extLst>
              <p:ext uri="{D42A27DB-BD31-4B8C-83A1-F6EECF244321}">
                <p14:modId xmlns:p14="http://schemas.microsoft.com/office/powerpoint/2010/main" val="3996085512"/>
              </p:ext>
            </p:extLst>
          </p:nvPr>
        </p:nvGraphicFramePr>
        <p:xfrm>
          <a:off x="1228532" y="1996693"/>
          <a:ext cx="3314700" cy="935037"/>
        </p:xfrm>
        <a:graphic>
          <a:graphicData uri="http://schemas.openxmlformats.org/presentationml/2006/ole">
            <mc:AlternateContent xmlns:mc="http://schemas.openxmlformats.org/markup-compatibility/2006">
              <mc:Choice xmlns:v="urn:schemas-microsoft-com:vml" Requires="v">
                <p:oleObj name="Equation" r:id="rId5" imgW="1879560" imgH="533160" progId="Equation.DSMT4">
                  <p:embed/>
                </p:oleObj>
              </mc:Choice>
              <mc:Fallback>
                <p:oleObj name="Equation" r:id="rId5" imgW="187956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1228532" y="1996693"/>
                        <a:ext cx="3314700" cy="935037"/>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3FA415C-0761-4C81-8EC0-CF2A832B6ED4}"/>
              </a:ext>
            </a:extLst>
          </p:cNvPr>
          <p:cNvGraphicFramePr>
            <a:graphicFrameLocks noChangeAspect="1"/>
          </p:cNvGraphicFramePr>
          <p:nvPr>
            <p:extLst>
              <p:ext uri="{D42A27DB-BD31-4B8C-83A1-F6EECF244321}">
                <p14:modId xmlns:p14="http://schemas.microsoft.com/office/powerpoint/2010/main" val="3031892430"/>
              </p:ext>
            </p:extLst>
          </p:nvPr>
        </p:nvGraphicFramePr>
        <p:xfrm>
          <a:off x="4834165" y="1926736"/>
          <a:ext cx="4229100" cy="912813"/>
        </p:xfrm>
        <a:graphic>
          <a:graphicData uri="http://schemas.openxmlformats.org/presentationml/2006/ole">
            <mc:AlternateContent xmlns:mc="http://schemas.openxmlformats.org/markup-compatibility/2006">
              <mc:Choice xmlns:v="urn:schemas-microsoft-com:vml" Requires="v">
                <p:oleObj name="Equation" r:id="rId7" imgW="2400120" imgH="520560" progId="Equation.DSMT4">
                  <p:embed/>
                </p:oleObj>
              </mc:Choice>
              <mc:Fallback>
                <p:oleObj name="Equation" r:id="rId7" imgW="2400120" imgH="520560" progId="Equation.DSMT4">
                  <p:embed/>
                  <p:pic>
                    <p:nvPicPr>
                      <p:cNvPr id="23" name="Object 22">
                        <a:extLst>
                          <a:ext uri="{FF2B5EF4-FFF2-40B4-BE49-F238E27FC236}">
                            <a16:creationId xmlns:a16="http://schemas.microsoft.com/office/drawing/2014/main" id="{8B0555CC-258E-4D07-956D-D63030D37269}"/>
                          </a:ext>
                        </a:extLst>
                      </p:cNvPr>
                      <p:cNvPicPr/>
                      <p:nvPr/>
                    </p:nvPicPr>
                    <p:blipFill>
                      <a:blip r:embed="rId8"/>
                      <a:stretch>
                        <a:fillRect/>
                      </a:stretch>
                    </p:blipFill>
                    <p:spPr>
                      <a:xfrm>
                        <a:off x="4834165" y="1926736"/>
                        <a:ext cx="4229100" cy="912813"/>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3515821A-2468-4BB3-A715-25B68426C60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6886073"/>
      </p:ext>
    </p:extLst>
  </p:cSld>
  <p:clrMapOvr>
    <a:masterClrMapping/>
  </p:clrMapOvr>
  <mc:AlternateContent xmlns:mc="http://schemas.openxmlformats.org/markup-compatibility/2006">
    <mc:Choice xmlns:p14="http://schemas.microsoft.com/office/powerpoint/2010/main" Requires="p14">
      <p:transition spd="slow" p14:dur="2000" advTm="81273"/>
    </mc:Choice>
    <mc:Fallback>
      <p:transition spd="slow" advTm="81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896B-2869-4B17-8CF4-C60F203B733D}"/>
              </a:ext>
            </a:extLst>
          </p:cNvPr>
          <p:cNvSpPr>
            <a:spLocks noGrp="1"/>
          </p:cNvSpPr>
          <p:nvPr>
            <p:ph type="title"/>
          </p:nvPr>
        </p:nvSpPr>
        <p:spPr/>
        <p:txBody>
          <a:bodyPr/>
          <a:lstStyle/>
          <a:p>
            <a:r>
              <a:rPr lang="en-US" dirty="0"/>
              <a:t>Comparison</a:t>
            </a:r>
          </a:p>
        </p:txBody>
      </p:sp>
      <p:sp>
        <p:nvSpPr>
          <p:cNvPr id="3" name="Content Placeholder 2">
            <a:extLst>
              <a:ext uri="{FF2B5EF4-FFF2-40B4-BE49-F238E27FC236}">
                <a16:creationId xmlns:a16="http://schemas.microsoft.com/office/drawing/2014/main" id="{A1A77997-6485-414F-8EF7-FE602641CDF6}"/>
              </a:ext>
            </a:extLst>
          </p:cNvPr>
          <p:cNvSpPr>
            <a:spLocks noGrp="1"/>
          </p:cNvSpPr>
          <p:nvPr>
            <p:ph idx="1"/>
          </p:nvPr>
        </p:nvSpPr>
        <p:spPr/>
        <p:txBody>
          <a:bodyPr/>
          <a:lstStyle/>
          <a:p>
            <a:r>
              <a:rPr lang="en-US" dirty="0"/>
              <a:t>We could compare Euler, </a:t>
            </a:r>
            <a:r>
              <a:rPr lang="en-US" dirty="0" err="1"/>
              <a:t>Heun</a:t>
            </a:r>
            <a:r>
              <a:rPr lang="en-US" dirty="0"/>
              <a:t> and 4</a:t>
            </a:r>
            <a:r>
              <a:rPr lang="en-US" baseline="30000" dirty="0"/>
              <a:t>th</a:t>
            </a:r>
            <a:r>
              <a:rPr lang="en-US" dirty="0"/>
              <a:t>-order Runge-</a:t>
            </a:r>
            <a:r>
              <a:rPr lang="en-US" dirty="0" err="1"/>
              <a:t>Kutta</a:t>
            </a:r>
            <a:r>
              <a:rPr lang="en-US" dirty="0"/>
              <a:t> for 1024 intervals</a:t>
            </a:r>
          </a:p>
          <a:p>
            <a:pPr lvl="1"/>
            <a:r>
              <a:rPr lang="en-US" dirty="0"/>
              <a:t>Issue: This isn’t really fair, as</a:t>
            </a:r>
          </a:p>
          <a:p>
            <a:pPr lvl="2"/>
            <a:r>
              <a:rPr lang="en-US" dirty="0"/>
              <a:t>Euler’s method uses one function evaluation per interval</a:t>
            </a:r>
          </a:p>
          <a:p>
            <a:pPr lvl="2"/>
            <a:r>
              <a:rPr lang="en-US" dirty="0" err="1"/>
              <a:t>Heun’s</a:t>
            </a:r>
            <a:r>
              <a:rPr lang="en-US" dirty="0"/>
              <a:t> uses two</a:t>
            </a:r>
          </a:p>
          <a:p>
            <a:pPr lvl="2"/>
            <a:r>
              <a:rPr lang="en-US" dirty="0"/>
              <a:t>4</a:t>
            </a:r>
            <a:r>
              <a:rPr lang="en-US" baseline="30000" dirty="0"/>
              <a:t>th</a:t>
            </a:r>
            <a:r>
              <a:rPr lang="en-US" dirty="0"/>
              <a:t>-order Runge-</a:t>
            </a:r>
            <a:r>
              <a:rPr lang="en-US" dirty="0" err="1"/>
              <a:t>Kutta</a:t>
            </a:r>
            <a:r>
              <a:rPr lang="en-US" dirty="0"/>
              <a:t> uses four</a:t>
            </a:r>
          </a:p>
          <a:p>
            <a:pPr lvl="1"/>
            <a:r>
              <a:rPr lang="en-US" dirty="0"/>
              <a:t>For 1024 function evaluations, how accurate is each?</a:t>
            </a:r>
          </a:p>
        </p:txBody>
      </p:sp>
      <p:sp>
        <p:nvSpPr>
          <p:cNvPr id="4" name="Footer Placeholder 3">
            <a:extLst>
              <a:ext uri="{FF2B5EF4-FFF2-40B4-BE49-F238E27FC236}">
                <a16:creationId xmlns:a16="http://schemas.microsoft.com/office/drawing/2014/main" id="{D7C6FF12-04D7-4EB7-82FE-919A078279B9}"/>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4C7EF297-AA47-4525-8FC4-6B8D69544D5E}"/>
              </a:ext>
            </a:extLst>
          </p:cNvPr>
          <p:cNvSpPr>
            <a:spLocks noGrp="1"/>
          </p:cNvSpPr>
          <p:nvPr>
            <p:ph type="sldNum" sz="quarter" idx="12"/>
          </p:nvPr>
        </p:nvSpPr>
        <p:spPr/>
        <p:txBody>
          <a:bodyPr/>
          <a:lstStyle/>
          <a:p>
            <a:fld id="{42EF6DC8-DA9C-4533-8A40-BB00A2545AF8}" type="slidenum">
              <a:rPr lang="en-CA" smtClean="0"/>
              <a:pPr/>
              <a:t>14</a:t>
            </a:fld>
            <a:endParaRPr lang="en-CA"/>
          </a:p>
        </p:txBody>
      </p:sp>
      <p:sp>
        <p:nvSpPr>
          <p:cNvPr id="7" name="TextBox 6">
            <a:extLst>
              <a:ext uri="{FF2B5EF4-FFF2-40B4-BE49-F238E27FC236}">
                <a16:creationId xmlns:a16="http://schemas.microsoft.com/office/drawing/2014/main" id="{18623646-40DC-48E1-8926-8A358528DB83}"/>
              </a:ext>
            </a:extLst>
          </p:cNvPr>
          <p:cNvSpPr txBox="1"/>
          <p:nvPr/>
        </p:nvSpPr>
        <p:spPr>
          <a:xfrm>
            <a:off x="1512115" y="4257913"/>
            <a:ext cx="6860098" cy="923330"/>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Euler	1024    0.006655931188587414       0.00008202</a:t>
            </a:r>
          </a:p>
          <a:p>
            <a:r>
              <a:rPr lang="en-US" dirty="0" err="1">
                <a:solidFill>
                  <a:schemeClr val="bg1"/>
                </a:solidFill>
                <a:latin typeface="Times New Roman" panose="02020603050405020304" pitchFamily="18" charset="0"/>
                <a:cs typeface="Times New Roman" panose="02020603050405020304" pitchFamily="18" charset="0"/>
              </a:rPr>
              <a:t>Heun</a:t>
            </a:r>
            <a:r>
              <a:rPr lang="en-US" dirty="0">
                <a:solidFill>
                  <a:schemeClr val="bg1"/>
                </a:solidFill>
                <a:latin typeface="Times New Roman" panose="02020603050405020304" pitchFamily="18" charset="0"/>
                <a:cs typeface="Times New Roman" panose="02020603050405020304" pitchFamily="18" charset="0"/>
              </a:rPr>
              <a:t>	  512    0.006738486441915978     –0.0000005394</a:t>
            </a:r>
          </a:p>
          <a:p>
            <a:r>
              <a:rPr lang="en-US" cap="small" dirty="0">
                <a:solidFill>
                  <a:schemeClr val="bg1"/>
                </a:solidFill>
                <a:latin typeface="Times New Roman" panose="02020603050405020304" pitchFamily="18" charset="0"/>
                <a:cs typeface="Times New Roman" panose="02020603050405020304" pitchFamily="18" charset="0"/>
              </a:rPr>
              <a:t>rk</a:t>
            </a:r>
            <a:r>
              <a:rPr lang="en-US" dirty="0">
                <a:solidFill>
                  <a:schemeClr val="bg1"/>
                </a:solidFill>
                <a:latin typeface="Times New Roman" panose="02020603050405020304" pitchFamily="18" charset="0"/>
                <a:cs typeface="Times New Roman" panose="02020603050405020304" pitchFamily="18" charset="0"/>
              </a:rPr>
              <a:t>4	  256    0.006737947040610186     –0.00000000004152</a:t>
            </a:r>
          </a:p>
        </p:txBody>
      </p:sp>
      <p:sp>
        <p:nvSpPr>
          <p:cNvPr id="8" name="TextBox 7">
            <a:extLst>
              <a:ext uri="{FF2B5EF4-FFF2-40B4-BE49-F238E27FC236}">
                <a16:creationId xmlns:a16="http://schemas.microsoft.com/office/drawing/2014/main" id="{96BBDC52-5815-4127-BA02-D2C94FB4AF5C}"/>
              </a:ext>
            </a:extLst>
          </p:cNvPr>
          <p:cNvSpPr txBox="1"/>
          <p:nvPr/>
        </p:nvSpPr>
        <p:spPr>
          <a:xfrm>
            <a:off x="1512115" y="5382263"/>
            <a:ext cx="6407791" cy="923330"/>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Euler	1024    0.152997481619969             0.002252</a:t>
            </a:r>
          </a:p>
          <a:p>
            <a:r>
              <a:rPr lang="en-US" dirty="0" err="1">
                <a:solidFill>
                  <a:schemeClr val="bg1"/>
                </a:solidFill>
                <a:latin typeface="Times New Roman" panose="02020603050405020304" pitchFamily="18" charset="0"/>
                <a:cs typeface="Times New Roman" panose="02020603050405020304" pitchFamily="18" charset="0"/>
              </a:rPr>
              <a:t>Heun</a:t>
            </a:r>
            <a:r>
              <a:rPr lang="en-US" dirty="0">
                <a:solidFill>
                  <a:schemeClr val="bg1"/>
                </a:solidFill>
                <a:latin typeface="Times New Roman" panose="02020603050405020304" pitchFamily="18" charset="0"/>
                <a:cs typeface="Times New Roman" panose="02020603050405020304" pitchFamily="18" charset="0"/>
              </a:rPr>
              <a:t>	  512    0.1552516585204115         –0.000002113</a:t>
            </a:r>
          </a:p>
          <a:p>
            <a:r>
              <a:rPr lang="en-US" cap="small" dirty="0">
                <a:solidFill>
                  <a:schemeClr val="bg1"/>
                </a:solidFill>
                <a:latin typeface="Times New Roman" panose="02020603050405020304" pitchFamily="18" charset="0"/>
                <a:cs typeface="Times New Roman" panose="02020603050405020304" pitchFamily="18" charset="0"/>
              </a:rPr>
              <a:t>rk</a:t>
            </a:r>
            <a:r>
              <a:rPr lang="en-US" dirty="0">
                <a:solidFill>
                  <a:schemeClr val="bg1"/>
                </a:solidFill>
                <a:latin typeface="Times New Roman" panose="02020603050405020304" pitchFamily="18" charset="0"/>
                <a:cs typeface="Times New Roman" panose="02020603050405020304" pitchFamily="18" charset="0"/>
              </a:rPr>
              <a:t>4	  256    0.1552495456018131           0.00000000002498</a:t>
            </a:r>
            <a:endParaRPr lang="en-US" dirty="0"/>
          </a:p>
        </p:txBody>
      </p:sp>
      <p:pic>
        <p:nvPicPr>
          <p:cNvPr id="10" name="Audio 9">
            <a:hlinkClick r:id="" action="ppaction://media"/>
            <a:extLst>
              <a:ext uri="{FF2B5EF4-FFF2-40B4-BE49-F238E27FC236}">
                <a16:creationId xmlns:a16="http://schemas.microsoft.com/office/drawing/2014/main" id="{FF674152-29FD-4DB8-A8CA-1F65F50C2F7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77993672"/>
      </p:ext>
    </p:extLst>
  </p:cSld>
  <p:clrMapOvr>
    <a:masterClrMapping/>
  </p:clrMapOvr>
  <mc:AlternateContent xmlns:mc="http://schemas.openxmlformats.org/markup-compatibility/2006">
    <mc:Choice xmlns:p14="http://schemas.microsoft.com/office/powerpoint/2010/main" Requires="p14">
      <p:transition spd="slow" p14:dur="2000" advTm="151810"/>
    </mc:Choice>
    <mc:Fallback>
      <p:transition spd="slow" advTm="151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896B-2869-4B17-8CF4-C60F203B733D}"/>
              </a:ext>
            </a:extLst>
          </p:cNvPr>
          <p:cNvSpPr>
            <a:spLocks noGrp="1"/>
          </p:cNvSpPr>
          <p:nvPr>
            <p:ph type="title"/>
          </p:nvPr>
        </p:nvSpPr>
        <p:spPr/>
        <p:txBody>
          <a:bodyPr/>
          <a:lstStyle/>
          <a:p>
            <a:r>
              <a:rPr lang="en-US" dirty="0"/>
              <a:t>Comparison</a:t>
            </a:r>
          </a:p>
        </p:txBody>
      </p:sp>
      <p:sp>
        <p:nvSpPr>
          <p:cNvPr id="3" name="Content Placeholder 2">
            <a:extLst>
              <a:ext uri="{FF2B5EF4-FFF2-40B4-BE49-F238E27FC236}">
                <a16:creationId xmlns:a16="http://schemas.microsoft.com/office/drawing/2014/main" id="{A1A77997-6485-414F-8EF7-FE602641CDF6}"/>
              </a:ext>
            </a:extLst>
          </p:cNvPr>
          <p:cNvSpPr>
            <a:spLocks noGrp="1"/>
          </p:cNvSpPr>
          <p:nvPr>
            <p:ph idx="1"/>
          </p:nvPr>
        </p:nvSpPr>
        <p:spPr/>
        <p:txBody>
          <a:bodyPr/>
          <a:lstStyle/>
          <a:p>
            <a:r>
              <a:rPr lang="en-US" dirty="0"/>
              <a:t>Another question is:</a:t>
            </a:r>
          </a:p>
          <a:p>
            <a:pPr lvl="1"/>
            <a:r>
              <a:rPr lang="en-US" dirty="0"/>
              <a:t>How many function evaluations are required to get the same accuracy as Euler’s method with 1024 intervals?</a:t>
            </a:r>
          </a:p>
        </p:txBody>
      </p:sp>
      <p:sp>
        <p:nvSpPr>
          <p:cNvPr id="4" name="Footer Placeholder 3">
            <a:extLst>
              <a:ext uri="{FF2B5EF4-FFF2-40B4-BE49-F238E27FC236}">
                <a16:creationId xmlns:a16="http://schemas.microsoft.com/office/drawing/2014/main" id="{D7C6FF12-04D7-4EB7-82FE-919A078279B9}"/>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4C7EF297-AA47-4525-8FC4-6B8D69544D5E}"/>
              </a:ext>
            </a:extLst>
          </p:cNvPr>
          <p:cNvSpPr>
            <a:spLocks noGrp="1"/>
          </p:cNvSpPr>
          <p:nvPr>
            <p:ph type="sldNum" sz="quarter" idx="12"/>
          </p:nvPr>
        </p:nvSpPr>
        <p:spPr/>
        <p:txBody>
          <a:bodyPr/>
          <a:lstStyle/>
          <a:p>
            <a:fld id="{42EF6DC8-DA9C-4533-8A40-BB00A2545AF8}" type="slidenum">
              <a:rPr lang="en-CA" smtClean="0"/>
              <a:pPr/>
              <a:t>15</a:t>
            </a:fld>
            <a:endParaRPr lang="en-CA"/>
          </a:p>
        </p:txBody>
      </p:sp>
      <p:sp>
        <p:nvSpPr>
          <p:cNvPr id="7" name="TextBox 6">
            <a:extLst>
              <a:ext uri="{FF2B5EF4-FFF2-40B4-BE49-F238E27FC236}">
                <a16:creationId xmlns:a16="http://schemas.microsoft.com/office/drawing/2014/main" id="{18623646-40DC-48E1-8926-8A358528DB83}"/>
              </a:ext>
            </a:extLst>
          </p:cNvPr>
          <p:cNvSpPr txBox="1"/>
          <p:nvPr/>
        </p:nvSpPr>
        <p:spPr>
          <a:xfrm>
            <a:off x="1512115" y="3208839"/>
            <a:ext cx="7011100" cy="1200329"/>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a:t>
            </a:r>
            <a:r>
              <a:rPr lang="en-US" i="1" dirty="0">
                <a:solidFill>
                  <a:schemeClr val="bg1"/>
                </a:solidFill>
                <a:latin typeface="Times New Roman" panose="02020603050405020304" pitchFamily="18" charset="0"/>
                <a:cs typeface="Times New Roman" panose="02020603050405020304" pitchFamily="18" charset="0"/>
              </a:rPr>
              <a:t>y</a:t>
            </a:r>
            <a:r>
              <a:rPr lang="en-US" dirty="0">
                <a:solidFill>
                  <a:schemeClr val="bg1"/>
                </a:solidFill>
                <a:latin typeface="Times New Roman" panose="02020603050405020304" pitchFamily="18" charset="0"/>
                <a:cs typeface="Times New Roman" panose="02020603050405020304" pitchFamily="18" charset="0"/>
              </a:rPr>
              <a:t>(5) =  0.00682130435141457</a:t>
            </a:r>
          </a:p>
          <a:p>
            <a:r>
              <a:rPr lang="en-US" dirty="0">
                <a:solidFill>
                  <a:schemeClr val="bg1"/>
                </a:solidFill>
                <a:latin typeface="Times New Roman" panose="02020603050405020304" pitchFamily="18" charset="0"/>
                <a:cs typeface="Times New Roman" panose="02020603050405020304" pitchFamily="18" charset="0"/>
              </a:rPr>
              <a:t>Euler	1024     0.006655931188587414       0.00008202            1024</a:t>
            </a:r>
          </a:p>
          <a:p>
            <a:r>
              <a:rPr lang="en-US" dirty="0" err="1">
                <a:solidFill>
                  <a:schemeClr val="bg1"/>
                </a:solidFill>
                <a:latin typeface="Times New Roman" panose="02020603050405020304" pitchFamily="18" charset="0"/>
                <a:cs typeface="Times New Roman" panose="02020603050405020304" pitchFamily="18" charset="0"/>
              </a:rPr>
              <a:t>Heun</a:t>
            </a:r>
            <a:r>
              <a:rPr lang="en-US" dirty="0">
                <a:solidFill>
                  <a:schemeClr val="bg1"/>
                </a:solidFill>
                <a:latin typeface="Times New Roman" panose="02020603050405020304" pitchFamily="18" charset="0"/>
                <a:cs typeface="Times New Roman" panose="02020603050405020304" pitchFamily="18" charset="0"/>
              </a:rPr>
              <a:t>	    43     0.006737946999085467     –0.00008336                86</a:t>
            </a:r>
          </a:p>
          <a:p>
            <a:r>
              <a:rPr lang="en-US" cap="small" dirty="0">
                <a:solidFill>
                  <a:schemeClr val="bg1"/>
                </a:solidFill>
                <a:latin typeface="Times New Roman" panose="02020603050405020304" pitchFamily="18" charset="0"/>
                <a:cs typeface="Times New Roman" panose="02020603050405020304" pitchFamily="18" charset="0"/>
              </a:rPr>
              <a:t>rk</a:t>
            </a:r>
            <a:r>
              <a:rPr lang="en-US" dirty="0">
                <a:solidFill>
                  <a:schemeClr val="bg1"/>
                </a:solidFill>
                <a:latin typeface="Times New Roman" panose="02020603050405020304" pitchFamily="18" charset="0"/>
                <a:cs typeface="Times New Roman" panose="02020603050405020304" pitchFamily="18" charset="0"/>
              </a:rPr>
              <a:t>4	      8     0.006810674597968526     –0.00007273                32</a:t>
            </a:r>
            <a:endParaRPr lang="en-US" dirty="0"/>
          </a:p>
        </p:txBody>
      </p:sp>
      <p:sp>
        <p:nvSpPr>
          <p:cNvPr id="9" name="TextBox 8">
            <a:extLst>
              <a:ext uri="{FF2B5EF4-FFF2-40B4-BE49-F238E27FC236}">
                <a16:creationId xmlns:a16="http://schemas.microsoft.com/office/drawing/2014/main" id="{F84907B8-6665-40B0-9E56-1B7E157CBC17}"/>
              </a:ext>
            </a:extLst>
          </p:cNvPr>
          <p:cNvSpPr txBox="1"/>
          <p:nvPr/>
        </p:nvSpPr>
        <p:spPr>
          <a:xfrm>
            <a:off x="1512115" y="4789641"/>
            <a:ext cx="7011100" cy="1200329"/>
          </a:xfrm>
          <a:prstGeom prst="rect">
            <a:avLst/>
          </a:prstGeom>
          <a:noFill/>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	 </a:t>
            </a:r>
            <a:r>
              <a:rPr lang="en-US" i="1" dirty="0">
                <a:solidFill>
                  <a:schemeClr val="bg1"/>
                </a:solidFill>
                <a:latin typeface="Times New Roman" panose="02020603050405020304" pitchFamily="18" charset="0"/>
                <a:cs typeface="Times New Roman" panose="02020603050405020304" pitchFamily="18" charset="0"/>
              </a:rPr>
              <a:t>y</a:t>
            </a:r>
            <a:r>
              <a:rPr lang="en-US" dirty="0">
                <a:solidFill>
                  <a:schemeClr val="bg1"/>
                </a:solidFill>
                <a:latin typeface="Times New Roman" panose="02020603050405020304" pitchFamily="18" charset="0"/>
                <a:cs typeface="Times New Roman" panose="02020603050405020304" pitchFamily="18" charset="0"/>
              </a:rPr>
              <a:t>(5) =  0.1552495456267901</a:t>
            </a:r>
          </a:p>
          <a:p>
            <a:r>
              <a:rPr lang="en-US" dirty="0">
                <a:solidFill>
                  <a:schemeClr val="bg1"/>
                </a:solidFill>
                <a:latin typeface="Times New Roman" panose="02020603050405020304" pitchFamily="18" charset="0"/>
                <a:cs typeface="Times New Roman" panose="02020603050405020304" pitchFamily="18" charset="0"/>
              </a:rPr>
              <a:t>Euler	1024     0.152997481619969             0.002252                1024</a:t>
            </a:r>
          </a:p>
          <a:p>
            <a:r>
              <a:rPr lang="en-US" dirty="0" err="1">
                <a:solidFill>
                  <a:schemeClr val="bg1"/>
                </a:solidFill>
                <a:latin typeface="Times New Roman" panose="02020603050405020304" pitchFamily="18" charset="0"/>
                <a:cs typeface="Times New Roman" panose="02020603050405020304" pitchFamily="18" charset="0"/>
              </a:rPr>
              <a:t>Heun</a:t>
            </a:r>
            <a:r>
              <a:rPr lang="en-US" dirty="0">
                <a:solidFill>
                  <a:schemeClr val="bg1"/>
                </a:solidFill>
                <a:latin typeface="Times New Roman" panose="02020603050405020304" pitchFamily="18" charset="0"/>
                <a:cs typeface="Times New Roman" panose="02020603050405020304" pitchFamily="18" charset="0"/>
              </a:rPr>
              <a:t>	    16     0.153866775462848           –0.002317                    32</a:t>
            </a:r>
          </a:p>
          <a:p>
            <a:r>
              <a:rPr lang="en-US" cap="small" dirty="0">
                <a:solidFill>
                  <a:schemeClr val="bg1"/>
                </a:solidFill>
                <a:latin typeface="Times New Roman" panose="02020603050405020304" pitchFamily="18" charset="0"/>
                <a:cs typeface="Times New Roman" panose="02020603050405020304" pitchFamily="18" charset="0"/>
              </a:rPr>
              <a:t>rk</a:t>
            </a:r>
            <a:r>
              <a:rPr lang="en-US" dirty="0">
                <a:solidFill>
                  <a:schemeClr val="bg1"/>
                </a:solidFill>
                <a:latin typeface="Times New Roman" panose="02020603050405020304" pitchFamily="18" charset="0"/>
                <a:cs typeface="Times New Roman" panose="02020603050405020304" pitchFamily="18" charset="0"/>
              </a:rPr>
              <a:t>4	      3     0.153866775462848             0.0013827                  12</a:t>
            </a:r>
            <a:endParaRPr lang="en-US" dirty="0"/>
          </a:p>
        </p:txBody>
      </p:sp>
      <p:pic>
        <p:nvPicPr>
          <p:cNvPr id="11" name="Audio 10">
            <a:hlinkClick r:id="" action="ppaction://media"/>
            <a:extLst>
              <a:ext uri="{FF2B5EF4-FFF2-40B4-BE49-F238E27FC236}">
                <a16:creationId xmlns:a16="http://schemas.microsoft.com/office/drawing/2014/main" id="{A294BA78-7D4A-4ADB-9E72-793AC34694C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49271169"/>
      </p:ext>
    </p:extLst>
  </p:cSld>
  <p:clrMapOvr>
    <a:masterClrMapping/>
  </p:clrMapOvr>
  <mc:AlternateContent xmlns:mc="http://schemas.openxmlformats.org/markup-compatibility/2006">
    <mc:Choice xmlns:p14="http://schemas.microsoft.com/office/powerpoint/2010/main" Requires="p14">
      <p:transition spd="slow" p14:dur="2000" advTm="131727"/>
    </mc:Choice>
    <mc:Fallback>
      <p:transition spd="slow" advTm="13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4</a:t>
            </a:r>
            <a:r>
              <a:rPr lang="en-US" baseline="30000" dirty="0"/>
              <a:t>th</a:t>
            </a:r>
            <a:r>
              <a:rPr lang="en-US" dirty="0"/>
              <a:t>-order Runge-</a:t>
            </a:r>
            <a:r>
              <a:rPr lang="en-US" dirty="0" err="1"/>
              <a:t>Kutta</a:t>
            </a:r>
            <a:r>
              <a:rPr lang="en-US" dirty="0"/>
              <a:t> method for approximating a solution to a 1</a:t>
            </a:r>
            <a:r>
              <a:rPr lang="en-US" baseline="30000" dirty="0"/>
              <a:t>st</a:t>
            </a:r>
            <a:r>
              <a:rPr lang="en-US" dirty="0"/>
              <a:t>-order initial-value problem</a:t>
            </a:r>
          </a:p>
          <a:p>
            <a:pPr lvl="1"/>
            <a:r>
              <a:rPr lang="en-US" dirty="0"/>
              <a:t>Are aware of a visual interpretation with respect to slopes</a:t>
            </a:r>
          </a:p>
          <a:p>
            <a:pPr lvl="1"/>
            <a:r>
              <a:rPr lang="en-US" dirty="0"/>
              <a:t>Understand the error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for a single step</a:t>
            </a:r>
          </a:p>
          <a:p>
            <a:pPr lvl="1"/>
            <a:r>
              <a:rPr lang="en-US" dirty="0"/>
              <a:t>Are aware that we must apply this technique multiple times to estimate the solution on a larger interval</a:t>
            </a:r>
          </a:p>
          <a:p>
            <a:pPr lvl="1"/>
            <a:r>
              <a:rPr lang="en-US" dirty="0"/>
              <a:t>Know that the error drops in this case to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4</a:t>
            </a:r>
            <a:r>
              <a:rPr lang="en-US" dirty="0">
                <a:latin typeface="Times New Roman" panose="02020603050405020304" pitchFamily="18" charset="0"/>
              </a:rPr>
              <a:t>)</a:t>
            </a:r>
            <a:endParaRPr lang="en-US" dirty="0"/>
          </a:p>
          <a:p>
            <a:pPr lvl="1"/>
            <a:r>
              <a:rPr lang="en-US" dirty="0"/>
              <a:t>Have seen a number of examples and an implementation</a:t>
            </a:r>
          </a:p>
          <a:p>
            <a:pPr lvl="1"/>
            <a:r>
              <a:rPr lang="en-US" dirty="0"/>
              <a:t>Understand how much better the algorithm is,</a:t>
            </a:r>
            <a:br>
              <a:rPr lang="en-US" dirty="0"/>
            </a:br>
            <a:r>
              <a:rPr lang="en-US" dirty="0"/>
              <a:t>	   even when we consider the number of function evaluations</a:t>
            </a:r>
          </a:p>
        </p:txBody>
      </p:sp>
      <p:sp>
        <p:nvSpPr>
          <p:cNvPr id="4" name="Footer Placeholder 3"/>
          <p:cNvSpPr>
            <a:spLocks noGrp="1"/>
          </p:cNvSpPr>
          <p:nvPr>
            <p:ph type="ftr" sz="quarter" idx="11"/>
          </p:nvPr>
        </p:nvSpPr>
        <p:spPr/>
        <p:txBody>
          <a:bodyPr/>
          <a:lstStyle/>
          <a:p>
            <a:r>
              <a:rPr lang="en-US"/>
              <a:t>4th-order Runge-Kutta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a:extLst>
              <a:ext uri="{FF2B5EF4-FFF2-40B4-BE49-F238E27FC236}">
                <a16:creationId xmlns:a16="http://schemas.microsoft.com/office/drawing/2014/main" id="{FC901062-2FE0-46E9-8386-5C0FD2278E5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36348378"/>
      </p:ext>
    </p:extLst>
  </p:cSld>
  <p:clrMapOvr>
    <a:masterClrMapping/>
  </p:clrMapOvr>
  <mc:AlternateContent xmlns:mc="http://schemas.openxmlformats.org/markup-compatibility/2006">
    <mc:Choice xmlns:p14="http://schemas.microsoft.com/office/powerpoint/2010/main" Requires="p14">
      <p:transition spd="slow" p14:dur="2000" advTm="78069"/>
    </mc:Choice>
    <mc:Fallback>
      <p:transition spd="slow" advTm="78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sz="2000" dirty="0"/>
              <a:t>[1]	 https://en.wikipedia.org/wiki/Runge%E2%80%93Kutta_methods</a:t>
            </a:r>
          </a:p>
        </p:txBody>
      </p:sp>
      <p:sp>
        <p:nvSpPr>
          <p:cNvPr id="4" name="Footer Placeholder 3"/>
          <p:cNvSpPr>
            <a:spLocks noGrp="1"/>
          </p:cNvSpPr>
          <p:nvPr>
            <p:ph type="ftr" sz="quarter" idx="11"/>
          </p:nvPr>
        </p:nvSpPr>
        <p:spPr/>
        <p:txBody>
          <a:bodyPr/>
          <a:lstStyle/>
          <a:p>
            <a:r>
              <a:rPr lang="en-US"/>
              <a:t>4th-order Runge-Kutta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4th-order Runge-Kutta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4th-order Runge-Kutta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Derive the 4</a:t>
            </a:r>
            <a:r>
              <a:rPr lang="en-US" baseline="30000" dirty="0"/>
              <a:t>th</a:t>
            </a:r>
            <a:r>
              <a:rPr lang="en-US" dirty="0"/>
              <a:t>-order Runge-</a:t>
            </a:r>
            <a:r>
              <a:rPr lang="en-US" dirty="0" err="1"/>
              <a:t>Kutta</a:t>
            </a:r>
            <a:r>
              <a:rPr lang="en-US" dirty="0"/>
              <a:t> method by estimating and averaging slopes</a:t>
            </a:r>
          </a:p>
          <a:p>
            <a:pPr lvl="1"/>
            <a:r>
              <a:rPr lang="en-US" dirty="0"/>
              <a:t>Look at the technique visually</a:t>
            </a:r>
          </a:p>
          <a:p>
            <a:pPr lvl="1"/>
            <a:r>
              <a:rPr lang="en-US" dirty="0"/>
              <a:t>See the error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for a single step</a:t>
            </a:r>
          </a:p>
          <a:p>
            <a:pPr lvl="1"/>
            <a:r>
              <a:rPr lang="en-US" dirty="0"/>
              <a:t>Look at two examples of a single step</a:t>
            </a:r>
          </a:p>
          <a:p>
            <a:pPr lvl="1"/>
            <a:r>
              <a:rPr lang="en-US" dirty="0"/>
              <a:t>See how to apply this method under multiple steps</a:t>
            </a:r>
          </a:p>
          <a:p>
            <a:pPr lvl="2"/>
            <a:r>
              <a:rPr lang="en-US" dirty="0"/>
              <a:t>We will implement this in C++</a:t>
            </a:r>
          </a:p>
          <a:p>
            <a:pPr lvl="1"/>
            <a:r>
              <a:rPr lang="en-US" dirty="0"/>
              <a:t>Look at two examples of multiple steps</a:t>
            </a:r>
          </a:p>
          <a:p>
            <a:pPr lvl="1"/>
            <a:r>
              <a:rPr lang="en-US" dirty="0"/>
              <a:t>Compare the algorithm with Euler’s and </a:t>
            </a:r>
            <a:r>
              <a:rPr lang="en-US" dirty="0" err="1"/>
              <a:t>Heun’s</a:t>
            </a:r>
            <a:r>
              <a:rPr lang="en-US" dirty="0"/>
              <a:t> methods</a:t>
            </a:r>
          </a:p>
        </p:txBody>
      </p:sp>
      <p:sp>
        <p:nvSpPr>
          <p:cNvPr id="4" name="Footer Placeholder 3"/>
          <p:cNvSpPr>
            <a:spLocks noGrp="1"/>
          </p:cNvSpPr>
          <p:nvPr>
            <p:ph type="ftr" sz="quarter" idx="11"/>
          </p:nvPr>
        </p:nvSpPr>
        <p:spPr/>
        <p:txBody>
          <a:bodyPr/>
          <a:lstStyle/>
          <a:p>
            <a:r>
              <a:rPr lang="en-US"/>
              <a:t>4th-order Runge-Kutta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439BCBF8-3FFB-4276-ADF4-00A5E53170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44263"/>
    </mc:Choice>
    <mc:Fallback>
      <p:transition spd="slow" advTm="4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4th-order Runge-Kutta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Simpson’s rule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simple Reimann sum approximates an integral with one value:</a:t>
            </a:r>
          </a:p>
          <a:p>
            <a:endParaRPr lang="en-US" dirty="0"/>
          </a:p>
          <a:p>
            <a:endParaRPr lang="en-US" dirty="0"/>
          </a:p>
          <a:p>
            <a:r>
              <a:rPr lang="en-US" dirty="0"/>
              <a:t>The value of the function, however, changes across [</a:t>
            </a:r>
            <a:r>
              <a:rPr lang="en-US" i="1" dirty="0"/>
              <a:t>a</a:t>
            </a:r>
            <a:r>
              <a:rPr lang="en-US" dirty="0"/>
              <a:t>, </a:t>
            </a:r>
            <a:r>
              <a:rPr lang="en-US" i="1" dirty="0"/>
              <a:t>b</a:t>
            </a:r>
            <a:r>
              <a:rPr lang="en-US" dirty="0"/>
              <a:t>],</a:t>
            </a:r>
            <a:br>
              <a:rPr lang="en-US" dirty="0"/>
            </a:br>
            <a:r>
              <a:rPr lang="en-US" dirty="0"/>
              <a:t>	so Simpson’s rule integrates an interpolating quadratic:</a:t>
            </a:r>
          </a:p>
          <a:p>
            <a:endParaRPr lang="en-US" dirty="0"/>
          </a:p>
          <a:p>
            <a:endParaRPr lang="en-US" dirty="0"/>
          </a:p>
          <a:p>
            <a:endParaRPr lang="en-US" dirty="0"/>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2" name="Object 11">
            <a:extLst>
              <a:ext uri="{FF2B5EF4-FFF2-40B4-BE49-F238E27FC236}">
                <a16:creationId xmlns:a16="http://schemas.microsoft.com/office/drawing/2014/main" id="{FF50687C-9B52-492A-9348-44EFF1078115}"/>
              </a:ext>
            </a:extLst>
          </p:cNvPr>
          <p:cNvGraphicFramePr>
            <a:graphicFrameLocks noChangeAspect="1"/>
          </p:cNvGraphicFramePr>
          <p:nvPr>
            <p:extLst>
              <p:ext uri="{D42A27DB-BD31-4B8C-83A1-F6EECF244321}">
                <p14:modId xmlns:p14="http://schemas.microsoft.com/office/powerpoint/2010/main" val="167271223"/>
              </p:ext>
            </p:extLst>
          </p:nvPr>
        </p:nvGraphicFramePr>
        <p:xfrm>
          <a:off x="3219450" y="1959418"/>
          <a:ext cx="2705100" cy="835025"/>
        </p:xfrm>
        <a:graphic>
          <a:graphicData uri="http://schemas.openxmlformats.org/presentationml/2006/ole">
            <mc:AlternateContent xmlns:mc="http://schemas.openxmlformats.org/markup-compatibility/2006">
              <mc:Choice xmlns:v="urn:schemas-microsoft-com:vml" Requires="v">
                <p:oleObj name="Equation" r:id="rId5" imgW="1523880" imgH="469800" progId="Equation.DSMT4">
                  <p:embed/>
                </p:oleObj>
              </mc:Choice>
              <mc:Fallback>
                <p:oleObj name="Equation" r:id="rId5" imgW="1523880" imgH="469800" progId="Equation.DSMT4">
                  <p:embed/>
                  <p:pic>
                    <p:nvPicPr>
                      <p:cNvPr id="12" name="Object 11">
                        <a:extLst>
                          <a:ext uri="{FF2B5EF4-FFF2-40B4-BE49-F238E27FC236}">
                            <a16:creationId xmlns:a16="http://schemas.microsoft.com/office/drawing/2014/main" id="{FF50687C-9B52-492A-9348-44EFF1078115}"/>
                          </a:ext>
                        </a:extLst>
                      </p:cNvPr>
                      <p:cNvPicPr/>
                      <p:nvPr/>
                    </p:nvPicPr>
                    <p:blipFill>
                      <a:blip r:embed="rId6"/>
                      <a:stretch>
                        <a:fillRect/>
                      </a:stretch>
                    </p:blipFill>
                    <p:spPr>
                      <a:xfrm>
                        <a:off x="3219450" y="1959418"/>
                        <a:ext cx="2705100" cy="8350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5FC05342-3078-4BFB-9594-F7840C2E00CB}"/>
              </a:ext>
            </a:extLst>
          </p:cNvPr>
          <p:cNvGraphicFramePr>
            <a:graphicFrameLocks noChangeAspect="1"/>
          </p:cNvGraphicFramePr>
          <p:nvPr>
            <p:extLst>
              <p:ext uri="{D42A27DB-BD31-4B8C-83A1-F6EECF244321}">
                <p14:modId xmlns:p14="http://schemas.microsoft.com/office/powerpoint/2010/main" val="999632578"/>
              </p:ext>
            </p:extLst>
          </p:nvPr>
        </p:nvGraphicFramePr>
        <p:xfrm>
          <a:off x="2509838" y="3520158"/>
          <a:ext cx="4981575" cy="1173162"/>
        </p:xfrm>
        <a:graphic>
          <a:graphicData uri="http://schemas.openxmlformats.org/presentationml/2006/ole">
            <mc:AlternateContent xmlns:mc="http://schemas.openxmlformats.org/markup-compatibility/2006">
              <mc:Choice xmlns:v="urn:schemas-microsoft-com:vml" Requires="v">
                <p:oleObj name="Equation" r:id="rId7" imgW="2806560" imgH="660240" progId="Equation.DSMT4">
                  <p:embed/>
                </p:oleObj>
              </mc:Choice>
              <mc:Fallback>
                <p:oleObj name="Equation" r:id="rId7" imgW="2806560" imgH="660240" progId="Equation.DSMT4">
                  <p:embed/>
                  <p:pic>
                    <p:nvPicPr>
                      <p:cNvPr id="12" name="Object 11">
                        <a:extLst>
                          <a:ext uri="{FF2B5EF4-FFF2-40B4-BE49-F238E27FC236}">
                            <a16:creationId xmlns:a16="http://schemas.microsoft.com/office/drawing/2014/main" id="{FF50687C-9B52-492A-9348-44EFF1078115}"/>
                          </a:ext>
                        </a:extLst>
                      </p:cNvPr>
                      <p:cNvPicPr/>
                      <p:nvPr/>
                    </p:nvPicPr>
                    <p:blipFill>
                      <a:blip r:embed="rId8"/>
                      <a:stretch>
                        <a:fillRect/>
                      </a:stretch>
                    </p:blipFill>
                    <p:spPr>
                      <a:xfrm>
                        <a:off x="2509838" y="3520158"/>
                        <a:ext cx="4981575" cy="1173162"/>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B4110DBB-C6C2-45D5-A34A-61090A06411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1177795"/>
      </p:ext>
    </p:extLst>
  </p:cSld>
  <p:clrMapOvr>
    <a:masterClrMapping/>
  </p:clrMapOvr>
  <mc:AlternateContent xmlns:mc="http://schemas.openxmlformats.org/markup-compatibility/2006">
    <mc:Choice xmlns:p14="http://schemas.microsoft.com/office/powerpoint/2010/main" Requires="p14">
      <p:transition spd="slow" p14:dur="2000" advTm="51137"/>
    </mc:Choice>
    <mc:Fallback>
      <p:transition spd="slow" advTm="51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4</a:t>
            </a:r>
            <a:r>
              <a:rPr lang="en-US" baseline="30000" dirty="0"/>
              <a:t>th</a:t>
            </a:r>
            <a:r>
              <a:rPr lang="en-US" dirty="0"/>
              <a:t>-order Runge-</a:t>
            </a:r>
            <a:r>
              <a:rPr lang="en-US" dirty="0" err="1"/>
              <a:t>Kutta</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686800" cy="4525963"/>
          </a:xfrm>
        </p:spPr>
        <p:txBody>
          <a:bodyPr/>
          <a:lstStyle/>
          <a:p>
            <a:r>
              <a:rPr lang="en-US" dirty="0" err="1"/>
              <a:t>Heun’s</a:t>
            </a:r>
            <a:r>
              <a:rPr lang="en-US" dirty="0"/>
              <a:t> method uses two slopes</a:t>
            </a:r>
          </a:p>
          <a:p>
            <a:pPr lvl="1"/>
            <a:r>
              <a:rPr lang="en-US" dirty="0"/>
              <a:t>We’d like to take more samples of the slope…</a:t>
            </a:r>
          </a:p>
          <a:p>
            <a:endParaRPr lang="en-US" dirty="0"/>
          </a:p>
          <a:p>
            <a:endParaRPr lang="en-US" dirty="0"/>
          </a:p>
          <a:p>
            <a:endParaRPr lang="en-US" dirty="0"/>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2" name="Object 11">
            <a:extLst>
              <a:ext uri="{FF2B5EF4-FFF2-40B4-BE49-F238E27FC236}">
                <a16:creationId xmlns:a16="http://schemas.microsoft.com/office/drawing/2014/main" id="{FF50687C-9B52-492A-9348-44EFF1078115}"/>
              </a:ext>
            </a:extLst>
          </p:cNvPr>
          <p:cNvGraphicFramePr>
            <a:graphicFrameLocks noChangeAspect="1"/>
          </p:cNvGraphicFramePr>
          <p:nvPr>
            <p:extLst>
              <p:ext uri="{D42A27DB-BD31-4B8C-83A1-F6EECF244321}">
                <p14:modId xmlns:p14="http://schemas.microsoft.com/office/powerpoint/2010/main" val="484571981"/>
              </p:ext>
            </p:extLst>
          </p:nvPr>
        </p:nvGraphicFramePr>
        <p:xfrm>
          <a:off x="5317878" y="4310062"/>
          <a:ext cx="3448050" cy="947738"/>
        </p:xfrm>
        <a:graphic>
          <a:graphicData uri="http://schemas.openxmlformats.org/presentationml/2006/ole">
            <mc:AlternateContent xmlns:mc="http://schemas.openxmlformats.org/markup-compatibility/2006">
              <mc:Choice xmlns:v="urn:schemas-microsoft-com:vml" Requires="v">
                <p:oleObj name="Equation" r:id="rId5" imgW="1942920" imgH="533160" progId="Equation.DSMT4">
                  <p:embed/>
                </p:oleObj>
              </mc:Choice>
              <mc:Fallback>
                <p:oleObj name="Equation" r:id="rId5" imgW="1942920" imgH="533160" progId="Equation.DSMT4">
                  <p:embed/>
                  <p:pic>
                    <p:nvPicPr>
                      <p:cNvPr id="12" name="Object 11">
                        <a:extLst>
                          <a:ext uri="{FF2B5EF4-FFF2-40B4-BE49-F238E27FC236}">
                            <a16:creationId xmlns:a16="http://schemas.microsoft.com/office/drawing/2014/main" id="{FF50687C-9B52-492A-9348-44EFF1078115}"/>
                          </a:ext>
                        </a:extLst>
                      </p:cNvPr>
                      <p:cNvPicPr/>
                      <p:nvPr/>
                    </p:nvPicPr>
                    <p:blipFill>
                      <a:blip r:embed="rId6"/>
                      <a:stretch>
                        <a:fillRect/>
                      </a:stretch>
                    </p:blipFill>
                    <p:spPr>
                      <a:xfrm>
                        <a:off x="5317878" y="4310062"/>
                        <a:ext cx="3448050" cy="947738"/>
                      </a:xfrm>
                      <a:prstGeom prst="rect">
                        <a:avLst/>
                      </a:prstGeom>
                    </p:spPr>
                  </p:pic>
                </p:oleObj>
              </mc:Fallback>
            </mc:AlternateContent>
          </a:graphicData>
        </a:graphic>
      </p:graphicFrame>
      <p:pic>
        <p:nvPicPr>
          <p:cNvPr id="20" name="Picture 19">
            <a:extLst>
              <a:ext uri="{FF2B5EF4-FFF2-40B4-BE49-F238E27FC236}">
                <a16:creationId xmlns:a16="http://schemas.microsoft.com/office/drawing/2014/main" id="{B8D66420-0D51-4867-B3B3-C6C82E7F9382}"/>
              </a:ext>
            </a:extLst>
          </p:cNvPr>
          <p:cNvPicPr>
            <a:picLocks noChangeAspect="1"/>
          </p:cNvPicPr>
          <p:nvPr/>
        </p:nvPicPr>
        <p:blipFill>
          <a:blip r:embed="rId7"/>
          <a:stretch>
            <a:fillRect/>
          </a:stretch>
        </p:blipFill>
        <p:spPr>
          <a:xfrm>
            <a:off x="1059516" y="3274642"/>
            <a:ext cx="3790950" cy="3429000"/>
          </a:xfrm>
          <a:prstGeom prst="rect">
            <a:avLst/>
          </a:prstGeom>
        </p:spPr>
      </p:pic>
      <p:sp>
        <p:nvSpPr>
          <p:cNvPr id="21" name="Oval 20">
            <a:extLst>
              <a:ext uri="{FF2B5EF4-FFF2-40B4-BE49-F238E27FC236}">
                <a16:creationId xmlns:a16="http://schemas.microsoft.com/office/drawing/2014/main" id="{BD678CE4-8BEC-4E8C-B743-D58578AD6BC7}"/>
              </a:ext>
            </a:extLst>
          </p:cNvPr>
          <p:cNvSpPr/>
          <p:nvPr/>
        </p:nvSpPr>
        <p:spPr>
          <a:xfrm>
            <a:off x="1670737" y="394329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2" name="Straight Arrow Connector 21">
            <a:extLst>
              <a:ext uri="{FF2B5EF4-FFF2-40B4-BE49-F238E27FC236}">
                <a16:creationId xmlns:a16="http://schemas.microsoft.com/office/drawing/2014/main" id="{A9BC5021-7BDA-46CB-9EB9-5663B1173625}"/>
              </a:ext>
            </a:extLst>
          </p:cNvPr>
          <p:cNvCxnSpPr>
            <a:cxnSpLocks/>
          </p:cNvCxnSpPr>
          <p:nvPr/>
        </p:nvCxnSpPr>
        <p:spPr>
          <a:xfrm>
            <a:off x="1691439" y="3974449"/>
            <a:ext cx="2170846" cy="6812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Object 22">
            <a:extLst>
              <a:ext uri="{FF2B5EF4-FFF2-40B4-BE49-F238E27FC236}">
                <a16:creationId xmlns:a16="http://schemas.microsoft.com/office/drawing/2014/main" id="{9F12EEF3-373B-472E-95CF-76B548BFA127}"/>
              </a:ext>
            </a:extLst>
          </p:cNvPr>
          <p:cNvGraphicFramePr>
            <a:graphicFrameLocks noChangeAspect="1"/>
          </p:cNvGraphicFramePr>
          <p:nvPr/>
        </p:nvGraphicFramePr>
        <p:xfrm>
          <a:off x="1059516" y="3577061"/>
          <a:ext cx="801622" cy="372604"/>
        </p:xfrm>
        <a:graphic>
          <a:graphicData uri="http://schemas.openxmlformats.org/presentationml/2006/ole">
            <mc:AlternateContent xmlns:mc="http://schemas.openxmlformats.org/markup-compatibility/2006">
              <mc:Choice xmlns:v="urn:schemas-microsoft-com:vml" Requires="v">
                <p:oleObj name="Equation" r:id="rId8" imgW="545760" imgH="253800" progId="Equation.DSMT4">
                  <p:embed/>
                </p:oleObj>
              </mc:Choice>
              <mc:Fallback>
                <p:oleObj name="Equation" r:id="rId8" imgW="545760" imgH="253800" progId="Equation.DSMT4">
                  <p:embed/>
                  <p:pic>
                    <p:nvPicPr>
                      <p:cNvPr id="27" name="Object 26">
                        <a:extLst>
                          <a:ext uri="{FF2B5EF4-FFF2-40B4-BE49-F238E27FC236}">
                            <a16:creationId xmlns:a16="http://schemas.microsoft.com/office/drawing/2014/main" id="{4284321B-4396-46E0-B786-CD7183695FE4}"/>
                          </a:ext>
                        </a:extLst>
                      </p:cNvPr>
                      <p:cNvPicPr/>
                      <p:nvPr/>
                    </p:nvPicPr>
                    <p:blipFill>
                      <a:blip r:embed="rId9"/>
                      <a:stretch>
                        <a:fillRect/>
                      </a:stretch>
                    </p:blipFill>
                    <p:spPr>
                      <a:xfrm>
                        <a:off x="1059516" y="3577061"/>
                        <a:ext cx="801622" cy="372604"/>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A5DE41EA-2B0C-4160-948D-0A99D911B4F5}"/>
              </a:ext>
            </a:extLst>
          </p:cNvPr>
          <p:cNvGraphicFramePr>
            <a:graphicFrameLocks noChangeAspect="1"/>
          </p:cNvGraphicFramePr>
          <p:nvPr>
            <p:extLst>
              <p:ext uri="{D42A27DB-BD31-4B8C-83A1-F6EECF244321}">
                <p14:modId xmlns:p14="http://schemas.microsoft.com/office/powerpoint/2010/main" val="797172623"/>
              </p:ext>
            </p:extLst>
          </p:nvPr>
        </p:nvGraphicFramePr>
        <p:xfrm>
          <a:off x="2131529" y="3763134"/>
          <a:ext cx="860425" cy="373062"/>
        </p:xfrm>
        <a:graphic>
          <a:graphicData uri="http://schemas.openxmlformats.org/presentationml/2006/ole">
            <mc:AlternateContent xmlns:mc="http://schemas.openxmlformats.org/markup-compatibility/2006">
              <mc:Choice xmlns:v="urn:schemas-microsoft-com:vml" Requires="v">
                <p:oleObj name="Equation" r:id="rId10" imgW="583920" imgH="253800" progId="Equation.DSMT4">
                  <p:embed/>
                </p:oleObj>
              </mc:Choice>
              <mc:Fallback>
                <p:oleObj name="Equation" r:id="rId10" imgW="583920" imgH="253800" progId="Equation.DSMT4">
                  <p:embed/>
                  <p:pic>
                    <p:nvPicPr>
                      <p:cNvPr id="28" name="Object 27">
                        <a:extLst>
                          <a:ext uri="{FF2B5EF4-FFF2-40B4-BE49-F238E27FC236}">
                            <a16:creationId xmlns:a16="http://schemas.microsoft.com/office/drawing/2014/main" id="{F5022760-5662-41CC-B0E9-335DE88D8450}"/>
                          </a:ext>
                        </a:extLst>
                      </p:cNvPr>
                      <p:cNvPicPr/>
                      <p:nvPr/>
                    </p:nvPicPr>
                    <p:blipFill>
                      <a:blip r:embed="rId11"/>
                      <a:stretch>
                        <a:fillRect/>
                      </a:stretch>
                    </p:blipFill>
                    <p:spPr>
                      <a:xfrm>
                        <a:off x="2131529" y="3763134"/>
                        <a:ext cx="860425" cy="373062"/>
                      </a:xfrm>
                      <a:prstGeom prst="rect">
                        <a:avLst/>
                      </a:prstGeom>
                    </p:spPr>
                  </p:pic>
                </p:oleObj>
              </mc:Fallback>
            </mc:AlternateContent>
          </a:graphicData>
        </a:graphic>
      </p:graphicFrame>
      <p:sp>
        <p:nvSpPr>
          <p:cNvPr id="25" name="Oval 24">
            <a:extLst>
              <a:ext uri="{FF2B5EF4-FFF2-40B4-BE49-F238E27FC236}">
                <a16:creationId xmlns:a16="http://schemas.microsoft.com/office/drawing/2014/main" id="{CD2CA2FE-A1EF-4BED-AFBC-E7B672F7BCB3}"/>
              </a:ext>
            </a:extLst>
          </p:cNvPr>
          <p:cNvSpPr/>
          <p:nvPr/>
        </p:nvSpPr>
        <p:spPr>
          <a:xfrm>
            <a:off x="3888701" y="5013751"/>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6" name="Straight Arrow Connector 25">
            <a:extLst>
              <a:ext uri="{FF2B5EF4-FFF2-40B4-BE49-F238E27FC236}">
                <a16:creationId xmlns:a16="http://schemas.microsoft.com/office/drawing/2014/main" id="{0778483E-A346-4ED5-91E1-8468F020AC25}"/>
              </a:ext>
            </a:extLst>
          </p:cNvPr>
          <p:cNvCxnSpPr>
            <a:cxnSpLocks/>
          </p:cNvCxnSpPr>
          <p:nvPr/>
        </p:nvCxnSpPr>
        <p:spPr>
          <a:xfrm>
            <a:off x="3250592" y="4234551"/>
            <a:ext cx="1363917" cy="871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7AD88C0F-81D0-40D2-9A68-432C5D7C0844}"/>
              </a:ext>
            </a:extLst>
          </p:cNvPr>
          <p:cNvSpPr/>
          <p:nvPr/>
        </p:nvSpPr>
        <p:spPr>
          <a:xfrm>
            <a:off x="3886831" y="462420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aphicFrame>
        <p:nvGraphicFramePr>
          <p:cNvPr id="29" name="Object 28">
            <a:extLst>
              <a:ext uri="{FF2B5EF4-FFF2-40B4-BE49-F238E27FC236}">
                <a16:creationId xmlns:a16="http://schemas.microsoft.com/office/drawing/2014/main" id="{2B3AE081-446F-48C5-894C-C1AAFF729FD1}"/>
              </a:ext>
            </a:extLst>
          </p:cNvPr>
          <p:cNvGraphicFramePr>
            <a:graphicFrameLocks noChangeAspect="1"/>
          </p:cNvGraphicFramePr>
          <p:nvPr>
            <p:extLst>
              <p:ext uri="{D42A27DB-BD31-4B8C-83A1-F6EECF244321}">
                <p14:modId xmlns:p14="http://schemas.microsoft.com/office/powerpoint/2010/main" val="4159773559"/>
              </p:ext>
            </p:extLst>
          </p:nvPr>
        </p:nvGraphicFramePr>
        <p:xfrm>
          <a:off x="3130121" y="4102086"/>
          <a:ext cx="1665287" cy="373063"/>
        </p:xfrm>
        <a:graphic>
          <a:graphicData uri="http://schemas.openxmlformats.org/presentationml/2006/ole">
            <mc:AlternateContent xmlns:mc="http://schemas.openxmlformats.org/markup-compatibility/2006">
              <mc:Choice xmlns:v="urn:schemas-microsoft-com:vml" Requires="v">
                <p:oleObj name="Equation" r:id="rId12" imgW="1130040" imgH="253800" progId="Equation.DSMT4">
                  <p:embed/>
                </p:oleObj>
              </mc:Choice>
              <mc:Fallback>
                <p:oleObj name="Equation" r:id="rId12" imgW="1130040" imgH="253800" progId="Equation.DSMT4">
                  <p:embed/>
                  <p:pic>
                    <p:nvPicPr>
                      <p:cNvPr id="21" name="Object 20">
                        <a:extLst>
                          <a:ext uri="{FF2B5EF4-FFF2-40B4-BE49-F238E27FC236}">
                            <a16:creationId xmlns:a16="http://schemas.microsoft.com/office/drawing/2014/main" id="{5CFEF9C5-2611-494C-9EC6-0E62FCC2E554}"/>
                          </a:ext>
                        </a:extLst>
                      </p:cNvPr>
                      <p:cNvPicPr/>
                      <p:nvPr/>
                    </p:nvPicPr>
                    <p:blipFill>
                      <a:blip r:embed="rId13"/>
                      <a:stretch>
                        <a:fillRect/>
                      </a:stretch>
                    </p:blipFill>
                    <p:spPr>
                      <a:xfrm>
                        <a:off x="3130121" y="4102086"/>
                        <a:ext cx="1665287" cy="373063"/>
                      </a:xfrm>
                      <a:prstGeom prst="rect">
                        <a:avLst/>
                      </a:prstGeom>
                    </p:spPr>
                  </p:pic>
                </p:oleObj>
              </mc:Fallback>
            </mc:AlternateContent>
          </a:graphicData>
        </a:graphic>
      </p:graphicFrame>
      <p:cxnSp>
        <p:nvCxnSpPr>
          <p:cNvPr id="31" name="Straight Arrow Connector 30">
            <a:extLst>
              <a:ext uri="{FF2B5EF4-FFF2-40B4-BE49-F238E27FC236}">
                <a16:creationId xmlns:a16="http://schemas.microsoft.com/office/drawing/2014/main" id="{DA460BF8-E574-4ACB-921F-D4315B9F46EC}"/>
              </a:ext>
            </a:extLst>
          </p:cNvPr>
          <p:cNvCxnSpPr>
            <a:cxnSpLocks/>
          </p:cNvCxnSpPr>
          <p:nvPr/>
        </p:nvCxnSpPr>
        <p:spPr>
          <a:xfrm>
            <a:off x="1695266" y="3972199"/>
            <a:ext cx="2199774" cy="8995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F0673356-62AB-40ED-BFC7-8EE7C43789C3}"/>
              </a:ext>
            </a:extLst>
          </p:cNvPr>
          <p:cNvSpPr/>
          <p:nvPr/>
        </p:nvSpPr>
        <p:spPr>
          <a:xfrm>
            <a:off x="3888229" y="48521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Audio 6">
            <a:hlinkClick r:id="" action="ppaction://media"/>
            <a:extLst>
              <a:ext uri="{FF2B5EF4-FFF2-40B4-BE49-F238E27FC236}">
                <a16:creationId xmlns:a16="http://schemas.microsoft.com/office/drawing/2014/main" id="{4CF840AB-54F8-4BA0-9A2E-8F089D0129E5}"/>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01705239"/>
      </p:ext>
    </p:extLst>
  </p:cSld>
  <p:clrMapOvr>
    <a:masterClrMapping/>
  </p:clrMapOvr>
  <mc:AlternateContent xmlns:mc="http://schemas.openxmlformats.org/markup-compatibility/2006">
    <mc:Choice xmlns:p14="http://schemas.microsoft.com/office/powerpoint/2010/main" Requires="p14">
      <p:transition spd="slow" p14:dur="2000" advTm="34605"/>
    </mc:Choice>
    <mc:Fallback>
      <p:transition spd="slow" advTm="34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bldLst>
      <p:bldP spid="21" grpId="0" animBg="1"/>
      <p:bldP spid="28"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4</a:t>
            </a:r>
            <a:r>
              <a:rPr lang="en-US" baseline="30000" dirty="0"/>
              <a:t>th</a:t>
            </a:r>
            <a:r>
              <a:rPr lang="en-US" dirty="0"/>
              <a:t>-order Runge-</a:t>
            </a:r>
            <a:r>
              <a:rPr lang="en-US" dirty="0" err="1"/>
              <a:t>Kutta</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Without justification,</a:t>
            </a:r>
            <a:br>
              <a:rPr lang="en-US" dirty="0"/>
            </a:br>
            <a:r>
              <a:rPr lang="en-US" dirty="0"/>
              <a:t>        4</a:t>
            </a:r>
            <a:r>
              <a:rPr lang="en-US" baseline="30000" dirty="0"/>
              <a:t>th</a:t>
            </a:r>
            <a:r>
              <a:rPr lang="en-US" dirty="0"/>
              <a:t>-order Runge-</a:t>
            </a:r>
            <a:r>
              <a:rPr lang="en-US" dirty="0" err="1"/>
              <a:t>Kutta</a:t>
            </a:r>
            <a:r>
              <a:rPr lang="en-US" dirty="0"/>
              <a:t> says to proceed as follows:</a:t>
            </a:r>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21" name="Object 20">
            <a:extLst>
              <a:ext uri="{FF2B5EF4-FFF2-40B4-BE49-F238E27FC236}">
                <a16:creationId xmlns:a16="http://schemas.microsoft.com/office/drawing/2014/main" id="{4E599494-E123-4033-98DF-0AA3F4A6AAAE}"/>
              </a:ext>
            </a:extLst>
          </p:cNvPr>
          <p:cNvGraphicFramePr>
            <a:graphicFrameLocks noChangeAspect="1"/>
          </p:cNvGraphicFramePr>
          <p:nvPr>
            <p:extLst>
              <p:ext uri="{D42A27DB-BD31-4B8C-83A1-F6EECF244321}">
                <p14:modId xmlns:p14="http://schemas.microsoft.com/office/powerpoint/2010/main" val="1646212108"/>
              </p:ext>
            </p:extLst>
          </p:nvPr>
        </p:nvGraphicFramePr>
        <p:xfrm>
          <a:off x="2666767" y="4780464"/>
          <a:ext cx="3424238" cy="700088"/>
        </p:xfrm>
        <a:graphic>
          <a:graphicData uri="http://schemas.openxmlformats.org/presentationml/2006/ole">
            <mc:AlternateContent xmlns:mc="http://schemas.openxmlformats.org/markup-compatibility/2006">
              <mc:Choice xmlns:v="urn:schemas-microsoft-com:vml" Requires="v">
                <p:oleObj name="Equation" r:id="rId5" imgW="1930320" imgH="393480" progId="Equation.DSMT4">
                  <p:embed/>
                </p:oleObj>
              </mc:Choice>
              <mc:Fallback>
                <p:oleObj name="Equation" r:id="rId5" imgW="1930320" imgH="393480" progId="Equation.DSMT4">
                  <p:embed/>
                  <p:pic>
                    <p:nvPicPr>
                      <p:cNvPr id="20" name="Object 19">
                        <a:extLst>
                          <a:ext uri="{FF2B5EF4-FFF2-40B4-BE49-F238E27FC236}">
                            <a16:creationId xmlns:a16="http://schemas.microsoft.com/office/drawing/2014/main" id="{D617BF56-AC9E-49B0-A4CC-C93C8061AC09}"/>
                          </a:ext>
                        </a:extLst>
                      </p:cNvPr>
                      <p:cNvPicPr/>
                      <p:nvPr/>
                    </p:nvPicPr>
                    <p:blipFill>
                      <a:blip r:embed="rId6"/>
                      <a:stretch>
                        <a:fillRect/>
                      </a:stretch>
                    </p:blipFill>
                    <p:spPr>
                      <a:xfrm>
                        <a:off x="2666767" y="4780464"/>
                        <a:ext cx="3424238" cy="7000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BC93B61-EBAB-4309-8BAB-8156EC3250BA}"/>
              </a:ext>
            </a:extLst>
          </p:cNvPr>
          <p:cNvGraphicFramePr>
            <a:graphicFrameLocks noChangeAspect="1"/>
          </p:cNvGraphicFramePr>
          <p:nvPr>
            <p:extLst>
              <p:ext uri="{D42A27DB-BD31-4B8C-83A1-F6EECF244321}">
                <p14:modId xmlns:p14="http://schemas.microsoft.com/office/powerpoint/2010/main" val="3632797918"/>
              </p:ext>
            </p:extLst>
          </p:nvPr>
        </p:nvGraphicFramePr>
        <p:xfrm>
          <a:off x="2343107" y="2978150"/>
          <a:ext cx="2908300" cy="450850"/>
        </p:xfrm>
        <a:graphic>
          <a:graphicData uri="http://schemas.openxmlformats.org/presentationml/2006/ole">
            <mc:AlternateContent xmlns:mc="http://schemas.openxmlformats.org/markup-compatibility/2006">
              <mc:Choice xmlns:v="urn:schemas-microsoft-com:vml" Requires="v">
                <p:oleObj name="Equation" r:id="rId7" imgW="1638000" imgH="253800" progId="Equation.DSMT4">
                  <p:embed/>
                </p:oleObj>
              </mc:Choice>
              <mc:Fallback>
                <p:oleObj name="Equation" r:id="rId7" imgW="1638000" imgH="253800" progId="Equation.DSMT4">
                  <p:embed/>
                  <p:pic>
                    <p:nvPicPr>
                      <p:cNvPr id="20" name="Object 19">
                        <a:extLst>
                          <a:ext uri="{FF2B5EF4-FFF2-40B4-BE49-F238E27FC236}">
                            <a16:creationId xmlns:a16="http://schemas.microsoft.com/office/drawing/2014/main" id="{D617BF56-AC9E-49B0-A4CC-C93C8061AC09}"/>
                          </a:ext>
                        </a:extLst>
                      </p:cNvPr>
                      <p:cNvPicPr/>
                      <p:nvPr/>
                    </p:nvPicPr>
                    <p:blipFill>
                      <a:blip r:embed="rId8"/>
                      <a:stretch>
                        <a:fillRect/>
                      </a:stretch>
                    </p:blipFill>
                    <p:spPr>
                      <a:xfrm>
                        <a:off x="2343107" y="2978150"/>
                        <a:ext cx="2908300" cy="4508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E15EBFD-8CDE-4707-BFE0-4DAB6B8A835A}"/>
              </a:ext>
            </a:extLst>
          </p:cNvPr>
          <p:cNvGraphicFramePr>
            <a:graphicFrameLocks noChangeAspect="1"/>
          </p:cNvGraphicFramePr>
          <p:nvPr>
            <p:extLst>
              <p:ext uri="{D42A27DB-BD31-4B8C-83A1-F6EECF244321}">
                <p14:modId xmlns:p14="http://schemas.microsoft.com/office/powerpoint/2010/main" val="2011343900"/>
              </p:ext>
            </p:extLst>
          </p:nvPr>
        </p:nvGraphicFramePr>
        <p:xfrm>
          <a:off x="2323823" y="2527300"/>
          <a:ext cx="1646238" cy="450850"/>
        </p:xfrm>
        <a:graphic>
          <a:graphicData uri="http://schemas.openxmlformats.org/presentationml/2006/ole">
            <mc:AlternateContent xmlns:mc="http://schemas.openxmlformats.org/markup-compatibility/2006">
              <mc:Choice xmlns:v="urn:schemas-microsoft-com:vml" Requires="v">
                <p:oleObj name="Equation" r:id="rId9" imgW="927000" imgH="253800" progId="Equation.DSMT4">
                  <p:embed/>
                </p:oleObj>
              </mc:Choice>
              <mc:Fallback>
                <p:oleObj name="Equation" r:id="rId9" imgW="927000" imgH="253800" progId="Equation.DSMT4">
                  <p:embed/>
                  <p:pic>
                    <p:nvPicPr>
                      <p:cNvPr id="20" name="Object 19">
                        <a:extLst>
                          <a:ext uri="{FF2B5EF4-FFF2-40B4-BE49-F238E27FC236}">
                            <a16:creationId xmlns:a16="http://schemas.microsoft.com/office/drawing/2014/main" id="{D617BF56-AC9E-49B0-A4CC-C93C8061AC09}"/>
                          </a:ext>
                        </a:extLst>
                      </p:cNvPr>
                      <p:cNvPicPr/>
                      <p:nvPr/>
                    </p:nvPicPr>
                    <p:blipFill>
                      <a:blip r:embed="rId10"/>
                      <a:stretch>
                        <a:fillRect/>
                      </a:stretch>
                    </p:blipFill>
                    <p:spPr>
                      <a:xfrm>
                        <a:off x="2323823" y="2527300"/>
                        <a:ext cx="1646238" cy="4508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43F8DD2-361D-4B8B-835A-AD1F47B7FE76}"/>
              </a:ext>
            </a:extLst>
          </p:cNvPr>
          <p:cNvGraphicFramePr>
            <a:graphicFrameLocks noChangeAspect="1"/>
          </p:cNvGraphicFramePr>
          <p:nvPr>
            <p:extLst>
              <p:ext uri="{D42A27DB-BD31-4B8C-83A1-F6EECF244321}">
                <p14:modId xmlns:p14="http://schemas.microsoft.com/office/powerpoint/2010/main" val="19631189"/>
              </p:ext>
            </p:extLst>
          </p:nvPr>
        </p:nvGraphicFramePr>
        <p:xfrm>
          <a:off x="2344505" y="3550000"/>
          <a:ext cx="2908300" cy="450850"/>
        </p:xfrm>
        <a:graphic>
          <a:graphicData uri="http://schemas.openxmlformats.org/presentationml/2006/ole">
            <mc:AlternateContent xmlns:mc="http://schemas.openxmlformats.org/markup-compatibility/2006">
              <mc:Choice xmlns:v="urn:schemas-microsoft-com:vml" Requires="v">
                <p:oleObj name="Equation" r:id="rId11" imgW="1638000" imgH="253800" progId="Equation.DSMT4">
                  <p:embed/>
                </p:oleObj>
              </mc:Choice>
              <mc:Fallback>
                <p:oleObj name="Equation" r:id="rId11" imgW="1638000" imgH="253800" progId="Equation.DSMT4">
                  <p:embed/>
                  <p:pic>
                    <p:nvPicPr>
                      <p:cNvPr id="11" name="Object 10">
                        <a:extLst>
                          <a:ext uri="{FF2B5EF4-FFF2-40B4-BE49-F238E27FC236}">
                            <a16:creationId xmlns:a16="http://schemas.microsoft.com/office/drawing/2014/main" id="{ABC93B61-EBAB-4309-8BAB-8156EC3250BA}"/>
                          </a:ext>
                        </a:extLst>
                      </p:cNvPr>
                      <p:cNvPicPr/>
                      <p:nvPr/>
                    </p:nvPicPr>
                    <p:blipFill>
                      <a:blip r:embed="rId12"/>
                      <a:stretch>
                        <a:fillRect/>
                      </a:stretch>
                    </p:blipFill>
                    <p:spPr>
                      <a:xfrm>
                        <a:off x="2344505" y="3550000"/>
                        <a:ext cx="2908300" cy="4508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F1C21C7-2409-4CA2-ABAF-2A83DE4BFCC5}"/>
              </a:ext>
            </a:extLst>
          </p:cNvPr>
          <p:cNvGraphicFramePr>
            <a:graphicFrameLocks noChangeAspect="1"/>
          </p:cNvGraphicFramePr>
          <p:nvPr>
            <p:extLst>
              <p:ext uri="{D42A27DB-BD31-4B8C-83A1-F6EECF244321}">
                <p14:modId xmlns:p14="http://schemas.microsoft.com/office/powerpoint/2010/main" val="3190102654"/>
              </p:ext>
            </p:extLst>
          </p:nvPr>
        </p:nvGraphicFramePr>
        <p:xfrm>
          <a:off x="2343107" y="4117181"/>
          <a:ext cx="2616200" cy="450850"/>
        </p:xfrm>
        <a:graphic>
          <a:graphicData uri="http://schemas.openxmlformats.org/presentationml/2006/ole">
            <mc:AlternateContent xmlns:mc="http://schemas.openxmlformats.org/markup-compatibility/2006">
              <mc:Choice xmlns:v="urn:schemas-microsoft-com:vml" Requires="v">
                <p:oleObj name="Equation" r:id="rId13" imgW="1473120" imgH="253800" progId="Equation.DSMT4">
                  <p:embed/>
                </p:oleObj>
              </mc:Choice>
              <mc:Fallback>
                <p:oleObj name="Equation" r:id="rId13" imgW="1473120" imgH="253800" progId="Equation.DSMT4">
                  <p:embed/>
                  <p:pic>
                    <p:nvPicPr>
                      <p:cNvPr id="13" name="Object 12">
                        <a:extLst>
                          <a:ext uri="{FF2B5EF4-FFF2-40B4-BE49-F238E27FC236}">
                            <a16:creationId xmlns:a16="http://schemas.microsoft.com/office/drawing/2014/main" id="{243F8DD2-361D-4B8B-835A-AD1F47B7FE76}"/>
                          </a:ext>
                        </a:extLst>
                      </p:cNvPr>
                      <p:cNvPicPr/>
                      <p:nvPr/>
                    </p:nvPicPr>
                    <p:blipFill>
                      <a:blip r:embed="rId14"/>
                      <a:stretch>
                        <a:fillRect/>
                      </a:stretch>
                    </p:blipFill>
                    <p:spPr>
                      <a:xfrm>
                        <a:off x="2343107" y="4117181"/>
                        <a:ext cx="2616200" cy="45085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DDA23BF6-9A74-42EF-9288-05301E3CA0A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mc:Choice xmlns:p14="http://schemas.microsoft.com/office/powerpoint/2010/main" Requires="p14">
      <p:transition spd="slow" p14:dur="2000" advTm="128035"/>
    </mc:Choice>
    <mc:Fallback>
      <p:transition spd="slow" advTm="12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4</a:t>
            </a:r>
            <a:r>
              <a:rPr lang="en-US" baseline="30000" dirty="0"/>
              <a:t>th</a:t>
            </a:r>
            <a:r>
              <a:rPr lang="en-US" dirty="0"/>
              <a:t>-order Runge-</a:t>
            </a:r>
            <a:r>
              <a:rPr lang="en-US" dirty="0" err="1"/>
              <a:t>Kutta</a:t>
            </a:r>
            <a:r>
              <a:rPr lang="en-US" dirty="0"/>
              <a:t> method</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600200"/>
            <a:ext cx="8686800" cy="4525963"/>
          </a:xfrm>
        </p:spPr>
        <p:txBody>
          <a:bodyPr/>
          <a:lstStyle/>
          <a:p>
            <a:r>
              <a:rPr lang="en-US" dirty="0"/>
              <a:t>Visually, we proceed as follows</a:t>
            </a:r>
          </a:p>
          <a:p>
            <a:endParaRPr lang="en-US" dirty="0"/>
          </a:p>
          <a:p>
            <a:endParaRPr lang="en-US" dirty="0"/>
          </a:p>
          <a:p>
            <a:pPr marL="457200" lvl="1" indent="0">
              <a:buNone/>
            </a:pPr>
            <a:endParaRPr lang="en-US" sz="2400" dirty="0"/>
          </a:p>
          <a:p>
            <a:pPr marL="457200" lvl="1" indent="0">
              <a:buNone/>
            </a:pPr>
            <a:endParaRPr lang="en-US" sz="2400"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2" name="Object 11">
            <a:extLst>
              <a:ext uri="{FF2B5EF4-FFF2-40B4-BE49-F238E27FC236}">
                <a16:creationId xmlns:a16="http://schemas.microsoft.com/office/drawing/2014/main" id="{FF50687C-9B52-492A-9348-44EFF1078115}"/>
              </a:ext>
            </a:extLst>
          </p:cNvPr>
          <p:cNvGraphicFramePr>
            <a:graphicFrameLocks noChangeAspect="1"/>
          </p:cNvGraphicFramePr>
          <p:nvPr/>
        </p:nvGraphicFramePr>
        <p:xfrm>
          <a:off x="5317878" y="4310062"/>
          <a:ext cx="3448050" cy="947738"/>
        </p:xfrm>
        <a:graphic>
          <a:graphicData uri="http://schemas.openxmlformats.org/presentationml/2006/ole">
            <mc:AlternateContent xmlns:mc="http://schemas.openxmlformats.org/markup-compatibility/2006">
              <mc:Choice xmlns:v="urn:schemas-microsoft-com:vml" Requires="v">
                <p:oleObj name="Equation" r:id="rId5" imgW="1942920" imgH="533160" progId="Equation.DSMT4">
                  <p:embed/>
                </p:oleObj>
              </mc:Choice>
              <mc:Fallback>
                <p:oleObj name="Equation" r:id="rId5" imgW="1942920" imgH="533160" progId="Equation.DSMT4">
                  <p:embed/>
                  <p:pic>
                    <p:nvPicPr>
                      <p:cNvPr id="12" name="Object 11">
                        <a:extLst>
                          <a:ext uri="{FF2B5EF4-FFF2-40B4-BE49-F238E27FC236}">
                            <a16:creationId xmlns:a16="http://schemas.microsoft.com/office/drawing/2014/main" id="{FF50687C-9B52-492A-9348-44EFF1078115}"/>
                          </a:ext>
                        </a:extLst>
                      </p:cNvPr>
                      <p:cNvPicPr/>
                      <p:nvPr/>
                    </p:nvPicPr>
                    <p:blipFill>
                      <a:blip r:embed="rId6"/>
                      <a:stretch>
                        <a:fillRect/>
                      </a:stretch>
                    </p:blipFill>
                    <p:spPr>
                      <a:xfrm>
                        <a:off x="5317878" y="4310062"/>
                        <a:ext cx="3448050" cy="94773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4EEE8796-9739-48D4-BECF-1B71580E3A78}"/>
              </a:ext>
            </a:extLst>
          </p:cNvPr>
          <p:cNvPicPr>
            <a:picLocks noChangeAspect="1"/>
          </p:cNvPicPr>
          <p:nvPr/>
        </p:nvPicPr>
        <p:blipFill>
          <a:blip r:embed="rId7"/>
          <a:stretch>
            <a:fillRect/>
          </a:stretch>
        </p:blipFill>
        <p:spPr>
          <a:xfrm>
            <a:off x="1059516" y="3274642"/>
            <a:ext cx="3790950" cy="3429000"/>
          </a:xfrm>
          <a:prstGeom prst="rect">
            <a:avLst/>
          </a:prstGeom>
        </p:spPr>
      </p:pic>
      <p:sp>
        <p:nvSpPr>
          <p:cNvPr id="16" name="Oval 15">
            <a:extLst>
              <a:ext uri="{FF2B5EF4-FFF2-40B4-BE49-F238E27FC236}">
                <a16:creationId xmlns:a16="http://schemas.microsoft.com/office/drawing/2014/main" id="{D80BE126-08C8-41BC-9833-3AFE7E514C45}"/>
              </a:ext>
            </a:extLst>
          </p:cNvPr>
          <p:cNvSpPr/>
          <p:nvPr/>
        </p:nvSpPr>
        <p:spPr>
          <a:xfrm>
            <a:off x="1670737" y="394329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17" name="Straight Arrow Connector 16">
            <a:extLst>
              <a:ext uri="{FF2B5EF4-FFF2-40B4-BE49-F238E27FC236}">
                <a16:creationId xmlns:a16="http://schemas.microsoft.com/office/drawing/2014/main" id="{6698F377-7994-45A8-AA72-DE40E5C4F12C}"/>
              </a:ext>
            </a:extLst>
          </p:cNvPr>
          <p:cNvCxnSpPr>
            <a:cxnSpLocks/>
          </p:cNvCxnSpPr>
          <p:nvPr/>
        </p:nvCxnSpPr>
        <p:spPr>
          <a:xfrm>
            <a:off x="1710417" y="3984231"/>
            <a:ext cx="1034506" cy="3067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4284321B-4396-46E0-B786-CD7183695FE4}"/>
              </a:ext>
            </a:extLst>
          </p:cNvPr>
          <p:cNvGraphicFramePr>
            <a:graphicFrameLocks noChangeAspect="1"/>
          </p:cNvGraphicFramePr>
          <p:nvPr/>
        </p:nvGraphicFramePr>
        <p:xfrm>
          <a:off x="1059516" y="3577061"/>
          <a:ext cx="801622" cy="372604"/>
        </p:xfrm>
        <a:graphic>
          <a:graphicData uri="http://schemas.openxmlformats.org/presentationml/2006/ole">
            <mc:AlternateContent xmlns:mc="http://schemas.openxmlformats.org/markup-compatibility/2006">
              <mc:Choice xmlns:v="urn:schemas-microsoft-com:vml" Requires="v">
                <p:oleObj name="Equation" r:id="rId8" imgW="545760" imgH="253800" progId="Equation.DSMT4">
                  <p:embed/>
                </p:oleObj>
              </mc:Choice>
              <mc:Fallback>
                <p:oleObj name="Equation" r:id="rId8" imgW="545760" imgH="253800" progId="Equation.DSMT4">
                  <p:embed/>
                  <p:pic>
                    <p:nvPicPr>
                      <p:cNvPr id="27" name="Object 26">
                        <a:extLst>
                          <a:ext uri="{FF2B5EF4-FFF2-40B4-BE49-F238E27FC236}">
                            <a16:creationId xmlns:a16="http://schemas.microsoft.com/office/drawing/2014/main" id="{4284321B-4396-46E0-B786-CD7183695FE4}"/>
                          </a:ext>
                        </a:extLst>
                      </p:cNvPr>
                      <p:cNvPicPr/>
                      <p:nvPr/>
                    </p:nvPicPr>
                    <p:blipFill>
                      <a:blip r:embed="rId9"/>
                      <a:stretch>
                        <a:fillRect/>
                      </a:stretch>
                    </p:blipFill>
                    <p:spPr>
                      <a:xfrm>
                        <a:off x="1059516" y="3577061"/>
                        <a:ext cx="801622" cy="372604"/>
                      </a:xfrm>
                      <a:prstGeom prst="rect">
                        <a:avLst/>
                      </a:prstGeom>
                    </p:spPr>
                  </p:pic>
                </p:oleObj>
              </mc:Fallback>
            </mc:AlternateContent>
          </a:graphicData>
        </a:graphic>
      </p:graphicFrame>
      <p:sp>
        <p:nvSpPr>
          <p:cNvPr id="30" name="Oval 29">
            <a:extLst>
              <a:ext uri="{FF2B5EF4-FFF2-40B4-BE49-F238E27FC236}">
                <a16:creationId xmlns:a16="http://schemas.microsoft.com/office/drawing/2014/main" id="{406FD753-023A-4C3E-90F7-2D9E14B204F1}"/>
              </a:ext>
            </a:extLst>
          </p:cNvPr>
          <p:cNvSpPr/>
          <p:nvPr/>
        </p:nvSpPr>
        <p:spPr>
          <a:xfrm>
            <a:off x="3888701" y="5013751"/>
            <a:ext cx="91440" cy="914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Oval 19">
            <a:extLst>
              <a:ext uri="{FF2B5EF4-FFF2-40B4-BE49-F238E27FC236}">
                <a16:creationId xmlns:a16="http://schemas.microsoft.com/office/drawing/2014/main" id="{E9CB106C-D62C-4512-9DF0-7CEE5F2C04E6}"/>
              </a:ext>
            </a:extLst>
          </p:cNvPr>
          <p:cNvSpPr/>
          <p:nvPr/>
        </p:nvSpPr>
        <p:spPr>
          <a:xfrm>
            <a:off x="2769986" y="426229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24" name="Straight Arrow Connector 23">
            <a:extLst>
              <a:ext uri="{FF2B5EF4-FFF2-40B4-BE49-F238E27FC236}">
                <a16:creationId xmlns:a16="http://schemas.microsoft.com/office/drawing/2014/main" id="{CE7A17DC-DAF7-4B4E-A916-0F96682B15BF}"/>
              </a:ext>
            </a:extLst>
          </p:cNvPr>
          <p:cNvCxnSpPr>
            <a:cxnSpLocks/>
          </p:cNvCxnSpPr>
          <p:nvPr/>
        </p:nvCxnSpPr>
        <p:spPr>
          <a:xfrm>
            <a:off x="2312733" y="4110140"/>
            <a:ext cx="1007588" cy="3994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2584DBFD-7568-4736-B80F-05C885408FCF}"/>
              </a:ext>
            </a:extLst>
          </p:cNvPr>
          <p:cNvSpPr/>
          <p:nvPr/>
        </p:nvSpPr>
        <p:spPr>
          <a:xfrm>
            <a:off x="2767059" y="439367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42" name="Straight Arrow Connector 41">
            <a:extLst>
              <a:ext uri="{FF2B5EF4-FFF2-40B4-BE49-F238E27FC236}">
                <a16:creationId xmlns:a16="http://schemas.microsoft.com/office/drawing/2014/main" id="{2B39ED78-9FC3-4B3E-8CBD-A5ACB57DCBEC}"/>
              </a:ext>
            </a:extLst>
          </p:cNvPr>
          <p:cNvCxnSpPr>
            <a:cxnSpLocks/>
          </p:cNvCxnSpPr>
          <p:nvPr/>
        </p:nvCxnSpPr>
        <p:spPr>
          <a:xfrm>
            <a:off x="1721683" y="3987377"/>
            <a:ext cx="1000094" cy="4257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740E968-DCF5-43E5-9357-97C3B441426F}"/>
              </a:ext>
            </a:extLst>
          </p:cNvPr>
          <p:cNvCxnSpPr>
            <a:cxnSpLocks/>
          </p:cNvCxnSpPr>
          <p:nvPr/>
        </p:nvCxnSpPr>
        <p:spPr>
          <a:xfrm>
            <a:off x="2333469" y="4207222"/>
            <a:ext cx="972921" cy="4722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C30FAA6-0A92-415D-84C7-C62B61B94009}"/>
              </a:ext>
            </a:extLst>
          </p:cNvPr>
          <p:cNvCxnSpPr>
            <a:cxnSpLocks/>
          </p:cNvCxnSpPr>
          <p:nvPr/>
        </p:nvCxnSpPr>
        <p:spPr>
          <a:xfrm>
            <a:off x="1723548" y="3992958"/>
            <a:ext cx="2165153" cy="10665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3A8A8A2D-AECA-4084-94C3-1B3C14FC2B00}"/>
              </a:ext>
            </a:extLst>
          </p:cNvPr>
          <p:cNvSpPr/>
          <p:nvPr/>
        </p:nvSpPr>
        <p:spPr>
          <a:xfrm>
            <a:off x="3888701" y="50374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60" name="Straight Arrow Connector 59">
            <a:extLst>
              <a:ext uri="{FF2B5EF4-FFF2-40B4-BE49-F238E27FC236}">
                <a16:creationId xmlns:a16="http://schemas.microsoft.com/office/drawing/2014/main" id="{80A79E7B-965F-47F5-B619-408C2E0D52C1}"/>
              </a:ext>
            </a:extLst>
          </p:cNvPr>
          <p:cNvCxnSpPr>
            <a:cxnSpLocks/>
          </p:cNvCxnSpPr>
          <p:nvPr/>
        </p:nvCxnSpPr>
        <p:spPr>
          <a:xfrm>
            <a:off x="3395325" y="4772133"/>
            <a:ext cx="999565" cy="5743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Audio 62">
            <a:hlinkClick r:id="" action="ppaction://media"/>
            <a:extLst>
              <a:ext uri="{FF2B5EF4-FFF2-40B4-BE49-F238E27FC236}">
                <a16:creationId xmlns:a16="http://schemas.microsoft.com/office/drawing/2014/main" id="{30BB0180-EF08-4F28-87B1-DD130562061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69618168"/>
      </p:ext>
    </p:extLst>
  </p:cSld>
  <p:clrMapOvr>
    <a:masterClrMapping/>
  </p:clrMapOvr>
  <mc:AlternateContent xmlns:mc="http://schemas.openxmlformats.org/markup-compatibility/2006">
    <mc:Choice xmlns:p14="http://schemas.microsoft.com/office/powerpoint/2010/main" Requires="p14">
      <p:transition spd="slow" p14:dur="2000" advTm="64579"/>
    </mc:Choice>
    <mc:Fallback>
      <p:transition spd="slow" advTm="64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5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63"/>
                </p:tgtEl>
              </p:cMediaNode>
            </p:audio>
          </p:childTnLst>
        </p:cTn>
      </p:par>
    </p:tnLst>
    <p:bldLst>
      <p:bldP spid="20" grpId="0" animBg="1"/>
      <p:bldP spid="20" grpId="1" animBg="1"/>
      <p:bldP spid="32" grpId="0" animBg="1"/>
      <p:bldP spid="32" grpId="1"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One step of the 4</a:t>
            </a:r>
            <a:r>
              <a:rPr lang="en-US" baseline="30000" dirty="0"/>
              <a:t>th</a:t>
            </a:r>
            <a:r>
              <a:rPr lang="en-US" dirty="0"/>
              <a:t>-order Runge-</a:t>
            </a:r>
            <a:r>
              <a:rPr lang="en-US" dirty="0" err="1"/>
              <a:t>Kutta</a:t>
            </a:r>
            <a:r>
              <a:rPr lang="en-US" dirty="0"/>
              <a:t> method</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What is the error?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4</a:t>
            </a:r>
            <a:r>
              <a:rPr lang="en-US" dirty="0">
                <a:latin typeface="Times New Roman" panose="02020603050405020304" pitchFamily="18" charset="0"/>
              </a:rPr>
              <a:t>)</a:t>
            </a:r>
            <a:r>
              <a:rPr lang="en-US" dirty="0"/>
              <a:t> or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5</a:t>
            </a:r>
            <a:r>
              <a:rPr lang="en-US" dirty="0">
                <a:latin typeface="Times New Roman" panose="02020603050405020304" pitchFamily="18" charset="0"/>
              </a:rPr>
              <a:t>)</a:t>
            </a:r>
            <a:r>
              <a:rPr lang="en-US" dirty="0"/>
              <a:t> or better?</a:t>
            </a:r>
            <a:endParaRPr lang="en-US" dirty="0">
              <a:latin typeface="Times New Roman" panose="02020603050405020304" pitchFamily="18" charset="0"/>
            </a:endParaRPr>
          </a:p>
          <a:p>
            <a:pPr lvl="1"/>
            <a:r>
              <a:rPr lang="en-US" dirty="0"/>
              <a:t>We will look at two initial-value problems and</a:t>
            </a:r>
            <a:br>
              <a:rPr lang="en-US" dirty="0"/>
            </a:br>
            <a:r>
              <a:rPr lang="en-US" dirty="0"/>
              <a:t>approximate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r>
              <a:rPr lang="en-US" dirty="0"/>
              <a:t> for successively smaller values of </a:t>
            </a:r>
            <a:r>
              <a:rPr lang="en-US" i="1" dirty="0">
                <a:latin typeface="Times New Roman" panose="02020603050405020304" pitchFamily="18" charset="0"/>
              </a:rPr>
              <a:t>h</a:t>
            </a:r>
            <a:endParaRPr lang="en-US" dirty="0">
              <a:latin typeface="Times New Roman" panose="02020603050405020304" pitchFamily="18" charset="0"/>
            </a:endParaRPr>
          </a:p>
          <a:p>
            <a:pPr lvl="1"/>
            <a:r>
              <a:rPr lang="en-US" dirty="0">
                <a:latin typeface="Times New Roman" panose="02020603050405020304" pitchFamily="18" charset="0"/>
              </a:rPr>
              <a:t>For example, approximate </a:t>
            </a:r>
            <a:r>
              <a:rPr lang="en-US" i="1" dirty="0">
                <a:latin typeface="Times New Roman" panose="02020603050405020304" pitchFamily="18" charset="0"/>
              </a:rPr>
              <a:t>y</a:t>
            </a:r>
            <a:r>
              <a:rPr lang="en-US" dirty="0">
                <a:latin typeface="Times New Roman" panose="02020603050405020304" pitchFamily="18" charset="0"/>
              </a:rPr>
              <a:t>(0.4) with:</a:t>
            </a:r>
          </a:p>
          <a:p>
            <a:pPr lvl="1"/>
            <a:endParaRPr lang="en-US" sz="1800" dirty="0">
              <a:latin typeface="Times New Roman" panose="02020603050405020304" pitchFamily="18" charset="0"/>
            </a:endParaRPr>
          </a:p>
          <a:p>
            <a:pPr marL="457200" lvl="1" indent="0">
              <a:buNone/>
            </a:pPr>
            <a:endParaRPr lang="en-US" sz="1800" dirty="0">
              <a:latin typeface="Times New Roman" panose="02020603050405020304" pitchFamily="18" charset="0"/>
            </a:endParaRPr>
          </a:p>
          <a:p>
            <a:pPr marL="457200" lvl="1" indent="0">
              <a:buNone/>
            </a:pPr>
            <a:r>
              <a:rPr lang="en-US" i="1" dirty="0">
                <a:latin typeface="Times New Roman" panose="02020603050405020304" pitchFamily="18" charset="0"/>
              </a:rPr>
              <a:t>	s</a:t>
            </a:r>
            <a:r>
              <a:rPr lang="en-US" baseline="-25000" dirty="0">
                <a:latin typeface="Times New Roman" panose="02020603050405020304" pitchFamily="18" charset="0"/>
              </a:rPr>
              <a:t>0</a:t>
            </a:r>
            <a:r>
              <a:rPr lang="en-US" i="1" dirty="0">
                <a:latin typeface="Times New Roman" panose="02020603050405020304" pitchFamily="18" charset="0"/>
              </a:rPr>
              <a:t> ← f </a:t>
            </a:r>
            <a:r>
              <a:rPr lang="en-US" dirty="0">
                <a:latin typeface="Times New Roman" panose="02020603050405020304" pitchFamily="18" charset="0"/>
              </a:rPr>
              <a:t>(0, 1) =</a:t>
            </a:r>
            <a:r>
              <a:rPr lang="en-US" i="1" dirty="0">
                <a:latin typeface="Times New Roman" panose="02020603050405020304" pitchFamily="18" charset="0"/>
              </a:rPr>
              <a:t> </a:t>
            </a:r>
            <a:r>
              <a:rPr lang="en-US" dirty="0">
                <a:latin typeface="Times New Roman" panose="02020603050405020304" pitchFamily="18" charset="0"/>
              </a:rPr>
              <a:t>–1</a:t>
            </a:r>
          </a:p>
          <a:p>
            <a:pPr marL="457200" lvl="1" indent="0">
              <a:buNone/>
            </a:pPr>
            <a:r>
              <a:rPr lang="en-US" i="1" dirty="0">
                <a:latin typeface="Times New Roman" panose="02020603050405020304" pitchFamily="18" charset="0"/>
              </a:rPr>
              <a:t>	s</a:t>
            </a:r>
            <a:r>
              <a:rPr lang="en-US" baseline="-25000" dirty="0">
                <a:latin typeface="Times New Roman" panose="02020603050405020304" pitchFamily="18" charset="0"/>
              </a:rPr>
              <a:t>1</a:t>
            </a:r>
            <a:r>
              <a:rPr lang="en-US" i="1" dirty="0">
                <a:latin typeface="Times New Roman" panose="02020603050405020304" pitchFamily="18" charset="0"/>
              </a:rPr>
              <a:t> ← f </a:t>
            </a:r>
            <a:r>
              <a:rPr lang="en-US" dirty="0">
                <a:latin typeface="Times New Roman" panose="02020603050405020304" pitchFamily="18" charset="0"/>
              </a:rPr>
              <a:t>(0.2, 1 + 0.2</a:t>
            </a:r>
            <a:r>
              <a:rPr lang="en-US" i="1" dirty="0">
                <a:latin typeface="Times New Roman" panose="02020603050405020304" pitchFamily="18" charset="0"/>
              </a:rPr>
              <a:t>s</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 </a:t>
            </a:r>
            <a:r>
              <a:rPr lang="en-US" dirty="0">
                <a:latin typeface="Times New Roman" panose="02020603050405020304" pitchFamily="18" charset="0"/>
              </a:rPr>
              <a:t>–0.8</a:t>
            </a:r>
          </a:p>
          <a:p>
            <a:pPr marL="457200" lvl="1" indent="0">
              <a:buNone/>
            </a:pPr>
            <a:r>
              <a:rPr lang="en-US" i="1" dirty="0">
                <a:latin typeface="Times New Roman" panose="02020603050405020304" pitchFamily="18" charset="0"/>
              </a:rPr>
              <a:t>	s</a:t>
            </a:r>
            <a:r>
              <a:rPr lang="en-US" baseline="-25000" dirty="0">
                <a:latin typeface="Times New Roman" panose="02020603050405020304" pitchFamily="18" charset="0"/>
              </a:rPr>
              <a:t>2</a:t>
            </a:r>
            <a:r>
              <a:rPr lang="en-US" i="1" dirty="0">
                <a:latin typeface="Times New Roman" panose="02020603050405020304" pitchFamily="18" charset="0"/>
              </a:rPr>
              <a:t> ← f </a:t>
            </a:r>
            <a:r>
              <a:rPr lang="en-US" dirty="0">
                <a:latin typeface="Times New Roman" panose="02020603050405020304" pitchFamily="18" charset="0"/>
              </a:rPr>
              <a:t>(0.2, 1 + 0.2</a:t>
            </a:r>
            <a:r>
              <a:rPr lang="en-US" i="1" dirty="0">
                <a:latin typeface="Times New Roman" panose="02020603050405020304" pitchFamily="18" charset="0"/>
              </a:rPr>
              <a:t>s</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 </a:t>
            </a:r>
            <a:r>
              <a:rPr lang="en-US" dirty="0">
                <a:latin typeface="Times New Roman" panose="02020603050405020304" pitchFamily="18" charset="0"/>
              </a:rPr>
              <a:t>–0.84</a:t>
            </a:r>
          </a:p>
          <a:p>
            <a:pPr marL="457200" lvl="1" indent="0">
              <a:buNone/>
            </a:pPr>
            <a:r>
              <a:rPr lang="en-US" i="1" dirty="0">
                <a:latin typeface="Times New Roman" panose="02020603050405020304" pitchFamily="18" charset="0"/>
              </a:rPr>
              <a:t>	s</a:t>
            </a:r>
            <a:r>
              <a:rPr lang="en-US" baseline="-25000" dirty="0">
                <a:latin typeface="Times New Roman" panose="02020603050405020304" pitchFamily="18" charset="0"/>
              </a:rPr>
              <a:t>3</a:t>
            </a:r>
            <a:r>
              <a:rPr lang="en-US" i="1" dirty="0">
                <a:latin typeface="Times New Roman" panose="02020603050405020304" pitchFamily="18" charset="0"/>
              </a:rPr>
              <a:t> ← f </a:t>
            </a:r>
            <a:r>
              <a:rPr lang="en-US" dirty="0">
                <a:latin typeface="Times New Roman" panose="02020603050405020304" pitchFamily="18" charset="0"/>
              </a:rPr>
              <a:t>(0.4, 1 + 0.4</a:t>
            </a:r>
            <a:r>
              <a:rPr lang="en-US" i="1" dirty="0">
                <a:latin typeface="Times New Roman" panose="02020603050405020304" pitchFamily="18" charset="0"/>
              </a:rPr>
              <a:t>s</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 </a:t>
            </a:r>
            <a:r>
              <a:rPr lang="en-US" dirty="0">
                <a:latin typeface="Times New Roman" panose="02020603050405020304" pitchFamily="18" charset="0"/>
              </a:rPr>
              <a:t>–0.664</a:t>
            </a:r>
          </a:p>
          <a:p>
            <a:pPr marL="457200" lvl="1"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8" name="Object 17">
            <a:extLst>
              <a:ext uri="{FF2B5EF4-FFF2-40B4-BE49-F238E27FC236}">
                <a16:creationId xmlns:a16="http://schemas.microsoft.com/office/drawing/2014/main" id="{CA99D8A3-7365-494A-B82C-34EE4F536084}"/>
              </a:ext>
            </a:extLst>
          </p:cNvPr>
          <p:cNvGraphicFramePr>
            <a:graphicFrameLocks noChangeAspect="1"/>
          </p:cNvGraphicFramePr>
          <p:nvPr>
            <p:extLst>
              <p:ext uri="{D42A27DB-BD31-4B8C-83A1-F6EECF244321}">
                <p14:modId xmlns:p14="http://schemas.microsoft.com/office/powerpoint/2010/main" val="2429332670"/>
              </p:ext>
            </p:extLst>
          </p:nvPr>
        </p:nvGraphicFramePr>
        <p:xfrm>
          <a:off x="3860481" y="3146742"/>
          <a:ext cx="1611789" cy="935990"/>
        </p:xfrm>
        <a:graphic>
          <a:graphicData uri="http://schemas.openxmlformats.org/presentationml/2006/ole">
            <mc:AlternateContent xmlns:mc="http://schemas.openxmlformats.org/markup-compatibility/2006">
              <mc:Choice xmlns:v="urn:schemas-microsoft-com:vml" Requires="v">
                <p:oleObj name="Equation" r:id="rId5" imgW="914400" imgH="533160" progId="Equation.DSMT4">
                  <p:embed/>
                </p:oleObj>
              </mc:Choice>
              <mc:Fallback>
                <p:oleObj name="Equation" r:id="rId5" imgW="91440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3860481" y="3146742"/>
                        <a:ext cx="1611789" cy="93599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D262126C-BC27-4B3C-9290-8A5E6E711173}"/>
              </a:ext>
            </a:extLst>
          </p:cNvPr>
          <p:cNvGraphicFramePr>
            <a:graphicFrameLocks noChangeAspect="1"/>
          </p:cNvGraphicFramePr>
          <p:nvPr>
            <p:extLst>
              <p:ext uri="{D42A27DB-BD31-4B8C-83A1-F6EECF244321}">
                <p14:modId xmlns:p14="http://schemas.microsoft.com/office/powerpoint/2010/main" val="153112956"/>
              </p:ext>
            </p:extLst>
          </p:nvPr>
        </p:nvGraphicFramePr>
        <p:xfrm>
          <a:off x="325163" y="5362739"/>
          <a:ext cx="3203575" cy="692150"/>
        </p:xfrm>
        <a:graphic>
          <a:graphicData uri="http://schemas.openxmlformats.org/presentationml/2006/ole">
            <mc:AlternateContent xmlns:mc="http://schemas.openxmlformats.org/markup-compatibility/2006">
              <mc:Choice xmlns:v="urn:schemas-microsoft-com:vml" Requires="v">
                <p:oleObj name="Equation" r:id="rId7" imgW="1815840" imgH="393480" progId="Equation.DSMT4">
                  <p:embed/>
                </p:oleObj>
              </mc:Choice>
              <mc:Fallback>
                <p:oleObj name="Equation" r:id="rId7" imgW="1815840" imgH="393480" progId="Equation.DSMT4">
                  <p:embed/>
                  <p:pic>
                    <p:nvPicPr>
                      <p:cNvPr id="18" name="Object 17">
                        <a:extLst>
                          <a:ext uri="{FF2B5EF4-FFF2-40B4-BE49-F238E27FC236}">
                            <a16:creationId xmlns:a16="http://schemas.microsoft.com/office/drawing/2014/main" id="{CA99D8A3-7365-494A-B82C-34EE4F536084}"/>
                          </a:ext>
                        </a:extLst>
                      </p:cNvPr>
                      <p:cNvPicPr/>
                      <p:nvPr/>
                    </p:nvPicPr>
                    <p:blipFill>
                      <a:blip r:embed="rId8"/>
                      <a:stretch>
                        <a:fillRect/>
                      </a:stretch>
                    </p:blipFill>
                    <p:spPr>
                      <a:xfrm>
                        <a:off x="325163" y="5362739"/>
                        <a:ext cx="3203575" cy="6921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5C706BEA-6B19-4904-921E-D0900F41A9BA}"/>
              </a:ext>
            </a:extLst>
          </p:cNvPr>
          <p:cNvGraphicFramePr>
            <a:graphicFrameLocks noChangeAspect="1"/>
          </p:cNvGraphicFramePr>
          <p:nvPr>
            <p:extLst>
              <p:ext uri="{D42A27DB-BD31-4B8C-83A1-F6EECF244321}">
                <p14:modId xmlns:p14="http://schemas.microsoft.com/office/powerpoint/2010/main" val="3407726825"/>
              </p:ext>
            </p:extLst>
          </p:nvPr>
        </p:nvGraphicFramePr>
        <p:xfrm>
          <a:off x="566407" y="5924205"/>
          <a:ext cx="5014912" cy="736600"/>
        </p:xfrm>
        <a:graphic>
          <a:graphicData uri="http://schemas.openxmlformats.org/presentationml/2006/ole">
            <mc:AlternateContent xmlns:mc="http://schemas.openxmlformats.org/markup-compatibility/2006">
              <mc:Choice xmlns:v="urn:schemas-microsoft-com:vml" Requires="v">
                <p:oleObj name="Equation" r:id="rId9" imgW="2844720" imgH="419040" progId="Equation.DSMT4">
                  <p:embed/>
                </p:oleObj>
              </mc:Choice>
              <mc:Fallback>
                <p:oleObj name="Equation" r:id="rId9" imgW="2844720" imgH="419040" progId="Equation.DSMT4">
                  <p:embed/>
                  <p:pic>
                    <p:nvPicPr>
                      <p:cNvPr id="20" name="Object 19">
                        <a:extLst>
                          <a:ext uri="{FF2B5EF4-FFF2-40B4-BE49-F238E27FC236}">
                            <a16:creationId xmlns:a16="http://schemas.microsoft.com/office/drawing/2014/main" id="{D262126C-BC27-4B3C-9290-8A5E6E711173}"/>
                          </a:ext>
                        </a:extLst>
                      </p:cNvPr>
                      <p:cNvPicPr/>
                      <p:nvPr/>
                    </p:nvPicPr>
                    <p:blipFill>
                      <a:blip r:embed="rId10"/>
                      <a:stretch>
                        <a:fillRect/>
                      </a:stretch>
                    </p:blipFill>
                    <p:spPr>
                      <a:xfrm>
                        <a:off x="566407" y="5924205"/>
                        <a:ext cx="5014912" cy="7366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C4FE78BB-0CA9-4882-BAE0-DCC8694B18E1}"/>
              </a:ext>
            </a:extLst>
          </p:cNvPr>
          <p:cNvGraphicFramePr>
            <a:graphicFrameLocks noChangeAspect="1"/>
          </p:cNvGraphicFramePr>
          <p:nvPr>
            <p:extLst>
              <p:ext uri="{D42A27DB-BD31-4B8C-83A1-F6EECF244321}">
                <p14:modId xmlns:p14="http://schemas.microsoft.com/office/powerpoint/2010/main" val="3858697416"/>
              </p:ext>
            </p:extLst>
          </p:nvPr>
        </p:nvGraphicFramePr>
        <p:xfrm>
          <a:off x="5569395" y="6483299"/>
          <a:ext cx="1131570" cy="344012"/>
        </p:xfrm>
        <a:graphic>
          <a:graphicData uri="http://schemas.openxmlformats.org/presentationml/2006/ole">
            <mc:AlternateContent xmlns:mc="http://schemas.openxmlformats.org/markup-compatibility/2006">
              <mc:Choice xmlns:v="urn:schemas-microsoft-com:vml" Requires="v">
                <p:oleObj name="Equation" r:id="rId11" imgW="583920" imgH="177480" progId="Equation.DSMT4">
                  <p:embed/>
                </p:oleObj>
              </mc:Choice>
              <mc:Fallback>
                <p:oleObj name="Equation" r:id="rId11" imgW="583920" imgH="177480" progId="Equation.DSMT4">
                  <p:embed/>
                  <p:pic>
                    <p:nvPicPr>
                      <p:cNvPr id="21" name="Object 20">
                        <a:extLst>
                          <a:ext uri="{FF2B5EF4-FFF2-40B4-BE49-F238E27FC236}">
                            <a16:creationId xmlns:a16="http://schemas.microsoft.com/office/drawing/2014/main" id="{5C706BEA-6B19-4904-921E-D0900F41A9BA}"/>
                          </a:ext>
                        </a:extLst>
                      </p:cNvPr>
                      <p:cNvPicPr/>
                      <p:nvPr/>
                    </p:nvPicPr>
                    <p:blipFill>
                      <a:blip r:embed="rId12"/>
                      <a:stretch>
                        <a:fillRect/>
                      </a:stretch>
                    </p:blipFill>
                    <p:spPr>
                      <a:xfrm>
                        <a:off x="5569395" y="6483299"/>
                        <a:ext cx="1131570" cy="344012"/>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A2AF9500-916A-4903-BD62-1018658CE9C6}"/>
              </a:ext>
            </a:extLst>
          </p:cNvPr>
          <p:cNvGraphicFramePr>
            <a:graphicFrameLocks noChangeAspect="1"/>
          </p:cNvGraphicFramePr>
          <p:nvPr>
            <p:extLst>
              <p:ext uri="{D42A27DB-BD31-4B8C-83A1-F6EECF244321}">
                <p14:modId xmlns:p14="http://schemas.microsoft.com/office/powerpoint/2010/main" val="2192897011"/>
              </p:ext>
            </p:extLst>
          </p:nvPr>
        </p:nvGraphicFramePr>
        <p:xfrm>
          <a:off x="5684837" y="5079206"/>
          <a:ext cx="3108325" cy="357187"/>
        </p:xfrm>
        <a:graphic>
          <a:graphicData uri="http://schemas.openxmlformats.org/presentationml/2006/ole">
            <mc:AlternateContent xmlns:mc="http://schemas.openxmlformats.org/markup-compatibility/2006">
              <mc:Choice xmlns:v="urn:schemas-microsoft-com:vml" Requires="v">
                <p:oleObj name="Equation" r:id="rId13" imgW="1765080" imgH="203040" progId="Equation.DSMT4">
                  <p:embed/>
                </p:oleObj>
              </mc:Choice>
              <mc:Fallback>
                <p:oleObj name="Equation" r:id="rId13" imgW="1765080" imgH="203040" progId="Equation.DSMT4">
                  <p:embed/>
                  <p:pic>
                    <p:nvPicPr>
                      <p:cNvPr id="22" name="Object 21">
                        <a:extLst>
                          <a:ext uri="{FF2B5EF4-FFF2-40B4-BE49-F238E27FC236}">
                            <a16:creationId xmlns:a16="http://schemas.microsoft.com/office/drawing/2014/main" id="{C4FE78BB-0CA9-4882-BAE0-DCC8694B18E1}"/>
                          </a:ext>
                        </a:extLst>
                      </p:cNvPr>
                      <p:cNvPicPr/>
                      <p:nvPr/>
                    </p:nvPicPr>
                    <p:blipFill>
                      <a:blip r:embed="rId14"/>
                      <a:stretch>
                        <a:fillRect/>
                      </a:stretch>
                    </p:blipFill>
                    <p:spPr>
                      <a:xfrm>
                        <a:off x="5684837" y="5079206"/>
                        <a:ext cx="3108325" cy="3571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6D205C5-7897-4072-8A05-DACDC26EAF0B}"/>
              </a:ext>
            </a:extLst>
          </p:cNvPr>
          <p:cNvGraphicFramePr>
            <a:graphicFrameLocks noChangeAspect="1"/>
          </p:cNvGraphicFramePr>
          <p:nvPr>
            <p:extLst>
              <p:ext uri="{D42A27DB-BD31-4B8C-83A1-F6EECF244321}">
                <p14:modId xmlns:p14="http://schemas.microsoft.com/office/powerpoint/2010/main" val="2012583938"/>
              </p:ext>
            </p:extLst>
          </p:nvPr>
        </p:nvGraphicFramePr>
        <p:xfrm>
          <a:off x="5581319" y="6103141"/>
          <a:ext cx="1947863" cy="447675"/>
        </p:xfrm>
        <a:graphic>
          <a:graphicData uri="http://schemas.openxmlformats.org/presentationml/2006/ole">
            <mc:AlternateContent xmlns:mc="http://schemas.openxmlformats.org/markup-compatibility/2006">
              <mc:Choice xmlns:v="urn:schemas-microsoft-com:vml" Requires="v">
                <p:oleObj name="Equation" r:id="rId15" imgW="1104840" imgH="253800" progId="Equation.DSMT4">
                  <p:embed/>
                </p:oleObj>
              </mc:Choice>
              <mc:Fallback>
                <p:oleObj name="Equation" r:id="rId15" imgW="1104840" imgH="253800" progId="Equation.DSMT4">
                  <p:embed/>
                  <p:pic>
                    <p:nvPicPr>
                      <p:cNvPr id="21" name="Object 20">
                        <a:extLst>
                          <a:ext uri="{FF2B5EF4-FFF2-40B4-BE49-F238E27FC236}">
                            <a16:creationId xmlns:a16="http://schemas.microsoft.com/office/drawing/2014/main" id="{5C706BEA-6B19-4904-921E-D0900F41A9BA}"/>
                          </a:ext>
                        </a:extLst>
                      </p:cNvPr>
                      <p:cNvPicPr/>
                      <p:nvPr/>
                    </p:nvPicPr>
                    <p:blipFill>
                      <a:blip r:embed="rId16"/>
                      <a:stretch>
                        <a:fillRect/>
                      </a:stretch>
                    </p:blipFill>
                    <p:spPr>
                      <a:xfrm>
                        <a:off x="5581319" y="6103141"/>
                        <a:ext cx="1947863" cy="44767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7D908800-C670-43A2-B95E-9A3345ECC5D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64113528"/>
      </p:ext>
    </p:extLst>
  </p:cSld>
  <p:clrMapOvr>
    <a:masterClrMapping/>
  </p:clrMapOvr>
  <mc:AlternateContent xmlns:mc="http://schemas.openxmlformats.org/markup-compatibility/2006">
    <mc:Choice xmlns:p14="http://schemas.microsoft.com/office/powerpoint/2010/main" Requires="p14">
      <p:transition spd="slow" p14:dur="2000" advTm="157383"/>
    </mc:Choice>
    <mc:Fallback>
      <p:transition spd="slow" advTm="157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One step of the 4</a:t>
            </a:r>
            <a:r>
              <a:rPr lang="en-US" baseline="30000" dirty="0"/>
              <a:t>th</a:t>
            </a:r>
            <a:r>
              <a:rPr lang="en-US" dirty="0"/>
              <a:t>-order Runge-</a:t>
            </a:r>
            <a:r>
              <a:rPr lang="en-US" dirty="0" err="1"/>
              <a:t>Kutta</a:t>
            </a:r>
            <a:r>
              <a:rPr lang="en-US" dirty="0"/>
              <a:t>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(0 + </a:t>
            </a:r>
            <a:r>
              <a:rPr lang="en-US" i="1" dirty="0">
                <a:latin typeface="Times New Roman" panose="02020603050405020304" pitchFamily="18" charset="0"/>
              </a:rPr>
              <a:t>h</a:t>
            </a:r>
            <a:r>
              <a:rPr lang="en-US" dirty="0">
                <a:latin typeface="Times New Roman" panose="02020603050405020304" pitchFamily="18" charset="0"/>
              </a:rPr>
              <a:t>)</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8</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55842" y="3387504"/>
            <a:ext cx="8165372" cy="2708434"/>
          </a:xfrm>
          <a:prstGeom prst="rect">
            <a:avLst/>
          </a:prstGeom>
          <a:noFill/>
        </p:spPr>
        <p:txBody>
          <a:bodyPr wrap="square">
            <a:spAutoFit/>
          </a:bodyPr>
          <a:lstStyle/>
          <a:p>
            <a:r>
              <a:rPr lang="en-US" sz="1700" dirty="0">
                <a:solidFill>
                  <a:schemeClr val="bg1"/>
                </a:solidFill>
                <a:latin typeface="Times New Roman" panose="02020603050405020304" pitchFamily="18" charset="0"/>
                <a:cs typeface="Times New Roman" panose="02020603050405020304" pitchFamily="18" charset="0"/>
              </a:rPr>
              <a:t>  1  0.5                    0.606530659712633    0.606770833333333    –0.0002402</a:t>
            </a:r>
          </a:p>
          <a:p>
            <a:r>
              <a:rPr lang="en-US" sz="1700" dirty="0">
                <a:solidFill>
                  <a:schemeClr val="bg1"/>
                </a:solidFill>
                <a:latin typeface="Times New Roman" panose="02020603050405020304" pitchFamily="18" charset="0"/>
                <a:cs typeface="Times New Roman" panose="02020603050405020304" pitchFamily="18" charset="0"/>
              </a:rPr>
              <a:t>  2  0.25                  0.7788007830714049  0.7788085937500000  –0.000007811</a:t>
            </a:r>
          </a:p>
          <a:p>
            <a:r>
              <a:rPr lang="en-US" sz="1700" dirty="0">
                <a:solidFill>
                  <a:schemeClr val="bg1"/>
                </a:solidFill>
                <a:latin typeface="Times New Roman" panose="02020603050405020304" pitchFamily="18" charset="0"/>
                <a:cs typeface="Times New Roman" panose="02020603050405020304" pitchFamily="18" charset="0"/>
              </a:rPr>
              <a:t>  3  0.125                0.8824969025845955  0.8824971516927084  –0.0000002491</a:t>
            </a:r>
          </a:p>
          <a:p>
            <a:r>
              <a:rPr lang="en-US" sz="1700" dirty="0">
                <a:solidFill>
                  <a:schemeClr val="bg1"/>
                </a:solidFill>
                <a:latin typeface="Times New Roman" panose="02020603050405020304" pitchFamily="18" charset="0"/>
                <a:cs typeface="Times New Roman" panose="02020603050405020304" pitchFamily="18" charset="0"/>
              </a:rPr>
              <a:t>  4  0.0625              0.9394130628134758  0.9394130706787109  –0.000000007865</a:t>
            </a:r>
          </a:p>
          <a:p>
            <a:r>
              <a:rPr lang="en-US" sz="1700" dirty="0">
                <a:solidFill>
                  <a:schemeClr val="bg1"/>
                </a:solidFill>
                <a:latin typeface="Times New Roman" panose="02020603050405020304" pitchFamily="18" charset="0"/>
                <a:cs typeface="Times New Roman" panose="02020603050405020304" pitchFamily="18" charset="0"/>
              </a:rPr>
              <a:t>  5  0.03125            0.9692332344763441  0.9692332347234091  –0.0000000002471</a:t>
            </a:r>
          </a:p>
          <a:p>
            <a:r>
              <a:rPr lang="en-US" sz="1700" dirty="0">
                <a:solidFill>
                  <a:schemeClr val="bg1"/>
                </a:solidFill>
                <a:latin typeface="Times New Roman" panose="02020603050405020304" pitchFamily="18" charset="0"/>
                <a:cs typeface="Times New Roman" panose="02020603050405020304" pitchFamily="18" charset="0"/>
              </a:rPr>
              <a:t>  6  0.015625          0.9844964370054085  0.9844964370131493  –0.000000000007741</a:t>
            </a:r>
          </a:p>
          <a:p>
            <a:r>
              <a:rPr lang="en-US" sz="1700" dirty="0">
                <a:solidFill>
                  <a:schemeClr val="bg1"/>
                </a:solidFill>
                <a:latin typeface="Times New Roman" panose="02020603050405020304" pitchFamily="18" charset="0"/>
                <a:cs typeface="Times New Roman" panose="02020603050405020304" pitchFamily="18" charset="0"/>
              </a:rPr>
              <a:t>  7  0.0078125        0.9922179382602435  0.9922179382604858  –0.0000000000002423</a:t>
            </a:r>
          </a:p>
          <a:p>
            <a:r>
              <a:rPr lang="en-US" sz="1700" dirty="0">
                <a:solidFill>
                  <a:schemeClr val="bg1"/>
                </a:solidFill>
                <a:latin typeface="Times New Roman" panose="02020603050405020304" pitchFamily="18" charset="0"/>
                <a:cs typeface="Times New Roman" panose="02020603050405020304" pitchFamily="18" charset="0"/>
              </a:rPr>
              <a:t>  8  0.00390625      0.9961013694701175  0.9961013694701251  –0.000000000000007550</a:t>
            </a:r>
          </a:p>
          <a:p>
            <a:r>
              <a:rPr lang="en-US" sz="1700" dirty="0">
                <a:solidFill>
                  <a:schemeClr val="bg1"/>
                </a:solidFill>
                <a:latin typeface="Times New Roman" panose="02020603050405020304" pitchFamily="18" charset="0"/>
                <a:cs typeface="Times New Roman" panose="02020603050405020304" pitchFamily="18" charset="0"/>
              </a:rPr>
              <a:t>  9  0.001953125    0.9980487811074755  0.9980487811074757  –0.0000000000000002220</a:t>
            </a:r>
          </a:p>
          <a:p>
            <a:r>
              <a:rPr lang="en-US" sz="1700" dirty="0">
                <a:solidFill>
                  <a:schemeClr val="bg1"/>
                </a:solidFill>
                <a:latin typeface="Times New Roman" panose="02020603050405020304" pitchFamily="18" charset="0"/>
                <a:cs typeface="Times New Roman" panose="02020603050405020304" pitchFamily="18" charset="0"/>
              </a:rPr>
              <a:t>10  0.0009765625  0.9990239141819757  0.9990239141819757   0</a:t>
            </a:r>
          </a:p>
        </p:txBody>
      </p:sp>
      <p:sp>
        <p:nvSpPr>
          <p:cNvPr id="14" name="TextBox 13">
            <a:extLst>
              <a:ext uri="{FF2B5EF4-FFF2-40B4-BE49-F238E27FC236}">
                <a16:creationId xmlns:a16="http://schemas.microsoft.com/office/drawing/2014/main" id="{BEE9259A-9366-4D11-B964-72FB6F16D1B6}"/>
              </a:ext>
            </a:extLst>
          </p:cNvPr>
          <p:cNvSpPr txBox="1"/>
          <p:nvPr/>
        </p:nvSpPr>
        <p:spPr>
          <a:xfrm>
            <a:off x="166581"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15" name="TextBox 14">
            <a:extLst>
              <a:ext uri="{FF2B5EF4-FFF2-40B4-BE49-F238E27FC236}">
                <a16:creationId xmlns:a16="http://schemas.microsoft.com/office/drawing/2014/main" id="{01898192-A449-4588-B8DA-E5498EF24BCF}"/>
              </a:ext>
            </a:extLst>
          </p:cNvPr>
          <p:cNvSpPr txBox="1"/>
          <p:nvPr/>
        </p:nvSpPr>
        <p:spPr>
          <a:xfrm>
            <a:off x="581254" y="2864337"/>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17" name="TextBox 16">
            <a:extLst>
              <a:ext uri="{FF2B5EF4-FFF2-40B4-BE49-F238E27FC236}">
                <a16:creationId xmlns:a16="http://schemas.microsoft.com/office/drawing/2014/main" id="{1EAA73C0-380B-4034-A983-1E9F04E2DF0C}"/>
              </a:ext>
            </a:extLst>
          </p:cNvPr>
          <p:cNvSpPr txBox="1"/>
          <p:nvPr/>
        </p:nvSpPr>
        <p:spPr>
          <a:xfrm>
            <a:off x="2420458" y="2859638"/>
            <a:ext cx="913079"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Exact</a:t>
            </a:r>
            <a:endParaRPr lang="en-US" sz="2000" dirty="0"/>
          </a:p>
        </p:txBody>
      </p:sp>
      <p:sp>
        <p:nvSpPr>
          <p:cNvPr id="18" name="TextBox 17">
            <a:extLst>
              <a:ext uri="{FF2B5EF4-FFF2-40B4-BE49-F238E27FC236}">
                <a16:creationId xmlns:a16="http://schemas.microsoft.com/office/drawing/2014/main" id="{E180E2C9-A6B9-4A4F-8B61-4DE2DA0F8FC7}"/>
              </a:ext>
            </a:extLst>
          </p:cNvPr>
          <p:cNvSpPr txBox="1"/>
          <p:nvPr/>
        </p:nvSpPr>
        <p:spPr>
          <a:xfrm>
            <a:off x="6174627"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19" name="TextBox 18">
            <a:extLst>
              <a:ext uri="{FF2B5EF4-FFF2-40B4-BE49-F238E27FC236}">
                <a16:creationId xmlns:a16="http://schemas.microsoft.com/office/drawing/2014/main" id="{670EB19F-0A12-4587-9EC8-BB163A3B6CDA}"/>
              </a:ext>
            </a:extLst>
          </p:cNvPr>
          <p:cNvSpPr txBox="1"/>
          <p:nvPr/>
        </p:nvSpPr>
        <p:spPr>
          <a:xfrm>
            <a:off x="8113638" y="3638201"/>
            <a:ext cx="1066800" cy="2446824"/>
          </a:xfrm>
          <a:prstGeom prst="rect">
            <a:avLst/>
          </a:prstGeom>
          <a:noFill/>
        </p:spPr>
        <p:txBody>
          <a:bodyPr wrap="square">
            <a:spAutoFit/>
          </a:bodyPr>
          <a:lstStyle/>
          <a:p>
            <a:r>
              <a:rPr lang="en-US" sz="1700" dirty="0">
                <a:solidFill>
                  <a:schemeClr val="bg1"/>
                </a:solidFill>
                <a:latin typeface="Times New Roman" panose="02020603050405020304" pitchFamily="18" charset="0"/>
                <a:cs typeface="Times New Roman" panose="02020603050405020304" pitchFamily="18" charset="0"/>
              </a:rPr>
              <a:t>0.03252</a:t>
            </a:r>
          </a:p>
          <a:p>
            <a:r>
              <a:rPr lang="en-US" sz="1700" dirty="0">
                <a:solidFill>
                  <a:schemeClr val="bg1"/>
                </a:solidFill>
                <a:latin typeface="Times New Roman" panose="02020603050405020304" pitchFamily="18" charset="0"/>
                <a:cs typeface="Times New Roman" panose="02020603050405020304" pitchFamily="18" charset="0"/>
              </a:rPr>
              <a:t>0.03189</a:t>
            </a:r>
          </a:p>
          <a:p>
            <a:r>
              <a:rPr lang="en-US" sz="1700" dirty="0">
                <a:solidFill>
                  <a:schemeClr val="bg1"/>
                </a:solidFill>
                <a:latin typeface="Times New Roman" panose="02020603050405020304" pitchFamily="18" charset="0"/>
                <a:cs typeface="Times New Roman" panose="02020603050405020304" pitchFamily="18" charset="0"/>
              </a:rPr>
              <a:t>0.03157</a:t>
            </a:r>
          </a:p>
          <a:p>
            <a:r>
              <a:rPr lang="en-US" sz="1700" dirty="0">
                <a:solidFill>
                  <a:schemeClr val="bg1"/>
                </a:solidFill>
                <a:latin typeface="Times New Roman" panose="02020603050405020304" pitchFamily="18" charset="0"/>
                <a:cs typeface="Times New Roman" panose="02020603050405020304" pitchFamily="18" charset="0"/>
              </a:rPr>
              <a:t>0.03141</a:t>
            </a:r>
          </a:p>
          <a:p>
            <a:r>
              <a:rPr lang="en-US" sz="1700" dirty="0">
                <a:solidFill>
                  <a:schemeClr val="bg1"/>
                </a:solidFill>
                <a:latin typeface="Times New Roman" panose="02020603050405020304" pitchFamily="18" charset="0"/>
                <a:cs typeface="Times New Roman" panose="02020603050405020304" pitchFamily="18" charset="0"/>
              </a:rPr>
              <a:t>0.03133</a:t>
            </a:r>
          </a:p>
          <a:p>
            <a:r>
              <a:rPr lang="en-US" sz="1700" dirty="0">
                <a:solidFill>
                  <a:schemeClr val="bg1"/>
                </a:solidFill>
                <a:latin typeface="Times New Roman" panose="02020603050405020304" pitchFamily="18" charset="0"/>
                <a:cs typeface="Times New Roman" panose="02020603050405020304" pitchFamily="18" charset="0"/>
              </a:rPr>
              <a:t>0.03130</a:t>
            </a:r>
          </a:p>
          <a:p>
            <a:r>
              <a:rPr lang="en-US" sz="1700" dirty="0">
                <a:solidFill>
                  <a:schemeClr val="bg1"/>
                </a:solidFill>
                <a:latin typeface="Times New Roman" panose="02020603050405020304" pitchFamily="18" charset="0"/>
                <a:cs typeface="Times New Roman" panose="02020603050405020304" pitchFamily="18" charset="0"/>
              </a:rPr>
              <a:t>0.03116</a:t>
            </a:r>
          </a:p>
          <a:p>
            <a:r>
              <a:rPr lang="en-US" sz="1700" dirty="0">
                <a:solidFill>
                  <a:schemeClr val="bg1"/>
                </a:solidFill>
                <a:latin typeface="Times New Roman" panose="02020603050405020304" pitchFamily="18" charset="0"/>
                <a:cs typeface="Times New Roman" panose="02020603050405020304" pitchFamily="18" charset="0"/>
              </a:rPr>
              <a:t>0.02941</a:t>
            </a:r>
          </a:p>
          <a:p>
            <a:r>
              <a:rPr lang="en-US" sz="1700" dirty="0">
                <a:solidFill>
                  <a:schemeClr val="bg1"/>
                </a:solidFill>
                <a:latin typeface="Times New Roman" panose="02020603050405020304" pitchFamily="18" charset="0"/>
                <a:cs typeface="Times New Roman" panose="02020603050405020304" pitchFamily="18" charset="0"/>
              </a:rPr>
              <a:t>0</a:t>
            </a:r>
          </a:p>
        </p:txBody>
      </p:sp>
      <p:sp>
        <p:nvSpPr>
          <p:cNvPr id="22" name="TextBox 21">
            <a:extLst>
              <a:ext uri="{FF2B5EF4-FFF2-40B4-BE49-F238E27FC236}">
                <a16:creationId xmlns:a16="http://schemas.microsoft.com/office/drawing/2014/main" id="{6EFB3A8C-E5A7-431F-99D9-787879D7B168}"/>
              </a:ext>
            </a:extLst>
          </p:cNvPr>
          <p:cNvSpPr txBox="1"/>
          <p:nvPr/>
        </p:nvSpPr>
        <p:spPr>
          <a:xfrm>
            <a:off x="7910105" y="287522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4" name="TextBox 23">
            <a:extLst>
              <a:ext uri="{FF2B5EF4-FFF2-40B4-BE49-F238E27FC236}">
                <a16:creationId xmlns:a16="http://schemas.microsoft.com/office/drawing/2014/main" id="{A10318EF-E955-4EFA-9F7A-B1827F788595}"/>
              </a:ext>
            </a:extLst>
          </p:cNvPr>
          <p:cNvSpPr txBox="1"/>
          <p:nvPr/>
        </p:nvSpPr>
        <p:spPr>
          <a:xfrm>
            <a:off x="3948438"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graphicFrame>
        <p:nvGraphicFramePr>
          <p:cNvPr id="20" name="Object 19">
            <a:extLst>
              <a:ext uri="{FF2B5EF4-FFF2-40B4-BE49-F238E27FC236}">
                <a16:creationId xmlns:a16="http://schemas.microsoft.com/office/drawing/2014/main" id="{76D5D378-74EE-4391-BDEA-8DEB654EA997}"/>
              </a:ext>
            </a:extLst>
          </p:cNvPr>
          <p:cNvGraphicFramePr>
            <a:graphicFrameLocks noChangeAspect="1"/>
          </p:cNvGraphicFramePr>
          <p:nvPr/>
        </p:nvGraphicFramePr>
        <p:xfrm>
          <a:off x="3766105" y="1975991"/>
          <a:ext cx="1611789" cy="935990"/>
        </p:xfrm>
        <a:graphic>
          <a:graphicData uri="http://schemas.openxmlformats.org/presentationml/2006/ole">
            <mc:AlternateContent xmlns:mc="http://schemas.openxmlformats.org/markup-compatibility/2006">
              <mc:Choice xmlns:v="urn:schemas-microsoft-com:vml" Requires="v">
                <p:oleObj name="Equation" r:id="rId5" imgW="914400" imgH="533160" progId="Equation.DSMT4">
                  <p:embed/>
                </p:oleObj>
              </mc:Choice>
              <mc:Fallback>
                <p:oleObj name="Equation" r:id="rId5" imgW="914400" imgH="533160" progId="Equation.DSMT4">
                  <p:embed/>
                  <p:pic>
                    <p:nvPicPr>
                      <p:cNvPr id="20" name="Object 19">
                        <a:extLst>
                          <a:ext uri="{FF2B5EF4-FFF2-40B4-BE49-F238E27FC236}">
                            <a16:creationId xmlns:a16="http://schemas.microsoft.com/office/drawing/2014/main" id="{76D5D378-74EE-4391-BDEA-8DEB654EA997}"/>
                          </a:ext>
                        </a:extLst>
                      </p:cNvPr>
                      <p:cNvPicPr/>
                      <p:nvPr/>
                    </p:nvPicPr>
                    <p:blipFill>
                      <a:blip r:embed="rId6"/>
                      <a:stretch>
                        <a:fillRect/>
                      </a:stretch>
                    </p:blipFill>
                    <p:spPr>
                      <a:xfrm>
                        <a:off x="3766105" y="1975991"/>
                        <a:ext cx="1611789" cy="93599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DD4CA392-6DDC-46DB-B26C-BCEE0A9F7B8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75818293"/>
      </p:ext>
    </p:extLst>
  </p:cSld>
  <p:clrMapOvr>
    <a:masterClrMapping/>
  </p:clrMapOvr>
  <mc:AlternateContent xmlns:mc="http://schemas.openxmlformats.org/markup-compatibility/2006">
    <mc:Choice xmlns:p14="http://schemas.microsoft.com/office/powerpoint/2010/main" Requires="p14">
      <p:transition spd="slow" p14:dur="2000" advTm="90096"/>
    </mc:Choice>
    <mc:Fallback>
      <p:transition spd="slow" advTm="90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1D37-4CE9-417C-AB8C-EF0C158CDCEB}"/>
              </a:ext>
            </a:extLst>
          </p:cNvPr>
          <p:cNvSpPr>
            <a:spLocks noGrp="1"/>
          </p:cNvSpPr>
          <p:nvPr>
            <p:ph type="title"/>
          </p:nvPr>
        </p:nvSpPr>
        <p:spPr/>
        <p:txBody>
          <a:bodyPr/>
          <a:lstStyle/>
          <a:p>
            <a:r>
              <a:rPr lang="en-US" dirty="0"/>
              <a:t>One step of the 4</a:t>
            </a:r>
            <a:r>
              <a:rPr lang="en-US" baseline="30000" dirty="0"/>
              <a:t>th</a:t>
            </a:r>
            <a:r>
              <a:rPr lang="en-US" dirty="0"/>
              <a:t>-order Runge-</a:t>
            </a:r>
            <a:r>
              <a:rPr lang="en-US" dirty="0" err="1"/>
              <a:t>Kutta</a:t>
            </a:r>
            <a:r>
              <a:rPr lang="en-US" dirty="0"/>
              <a:t> method</a:t>
            </a:r>
          </a:p>
        </p:txBody>
      </p:sp>
      <p:sp>
        <p:nvSpPr>
          <p:cNvPr id="3" name="Content Placeholder 2">
            <a:extLst>
              <a:ext uri="{FF2B5EF4-FFF2-40B4-BE49-F238E27FC236}">
                <a16:creationId xmlns:a16="http://schemas.microsoft.com/office/drawing/2014/main" id="{40243D9B-2C11-45CA-AE3B-8FCD8A403FE7}"/>
              </a:ext>
            </a:extLst>
          </p:cNvPr>
          <p:cNvSpPr>
            <a:spLocks noGrp="1"/>
          </p:cNvSpPr>
          <p:nvPr>
            <p:ph idx="1"/>
          </p:nvPr>
        </p:nvSpPr>
        <p:spPr/>
        <p:txBody>
          <a:bodyPr/>
          <a:lstStyle/>
          <a:p>
            <a:r>
              <a:rPr lang="en-US" dirty="0"/>
              <a:t>Let’s approximate the solution at </a:t>
            </a:r>
            <a:r>
              <a:rPr lang="en-US" i="1" dirty="0">
                <a:latin typeface="Times New Roman" panose="02020603050405020304" pitchFamily="18" charset="0"/>
              </a:rPr>
              <a:t>y</a:t>
            </a:r>
            <a:r>
              <a:rPr lang="en-US" dirty="0">
                <a:latin typeface="Times New Roman" panose="02020603050405020304" pitchFamily="18" charset="0"/>
              </a:rPr>
              <a:t>(0 + </a:t>
            </a:r>
            <a:r>
              <a:rPr lang="en-US" i="1" dirty="0">
                <a:latin typeface="Times New Roman" panose="02020603050405020304" pitchFamily="18" charset="0"/>
              </a:rPr>
              <a:t>h</a:t>
            </a:r>
            <a:r>
              <a:rPr lang="en-US" dirty="0">
                <a:latin typeface="Times New Roman" panose="02020603050405020304" pitchFamily="18" charset="0"/>
              </a:rPr>
              <a:t>)</a:t>
            </a:r>
            <a:r>
              <a:rPr lang="en-US" i="1" dirty="0"/>
              <a:t> </a:t>
            </a:r>
            <a:r>
              <a:rPr lang="en-US" dirty="0"/>
              <a:t>to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F4DB1FC-0D5A-481E-81EA-4713A6FA66E9}"/>
              </a:ext>
            </a:extLst>
          </p:cNvPr>
          <p:cNvSpPr>
            <a:spLocks noGrp="1"/>
          </p:cNvSpPr>
          <p:nvPr>
            <p:ph type="ftr" sz="quarter" idx="11"/>
          </p:nvPr>
        </p:nvSpPr>
        <p:spPr/>
        <p:txBody>
          <a:bodyPr/>
          <a:lstStyle/>
          <a:p>
            <a:r>
              <a:rPr lang="en-US"/>
              <a:t>4th-order Runge-Kutta method</a:t>
            </a:r>
            <a:endParaRPr lang="en-CA" dirty="0"/>
          </a:p>
        </p:txBody>
      </p:sp>
      <p:sp>
        <p:nvSpPr>
          <p:cNvPr id="5" name="Slide Number Placeholder 4">
            <a:extLst>
              <a:ext uri="{FF2B5EF4-FFF2-40B4-BE49-F238E27FC236}">
                <a16:creationId xmlns:a16="http://schemas.microsoft.com/office/drawing/2014/main" id="{406718CF-CD2F-4000-935B-0698128DC313}"/>
              </a:ext>
            </a:extLst>
          </p:cNvPr>
          <p:cNvSpPr>
            <a:spLocks noGrp="1"/>
          </p:cNvSpPr>
          <p:nvPr>
            <p:ph type="sldNum" sz="quarter" idx="12"/>
          </p:nvPr>
        </p:nvSpPr>
        <p:spPr/>
        <p:txBody>
          <a:bodyPr/>
          <a:lstStyle/>
          <a:p>
            <a:fld id="{42EF6DC8-DA9C-4533-8A40-BB00A2545AF8}" type="slidenum">
              <a:rPr lang="en-CA" smtClean="0"/>
              <a:pPr/>
              <a:t>9</a:t>
            </a:fld>
            <a:endParaRPr lang="en-CA"/>
          </a:p>
        </p:txBody>
      </p:sp>
      <p:sp>
        <p:nvSpPr>
          <p:cNvPr id="8" name="TextBox 7">
            <a:extLst>
              <a:ext uri="{FF2B5EF4-FFF2-40B4-BE49-F238E27FC236}">
                <a16:creationId xmlns:a16="http://schemas.microsoft.com/office/drawing/2014/main" id="{A602A5D5-5660-48B7-9749-213591283DC4}"/>
              </a:ext>
            </a:extLst>
          </p:cNvPr>
          <p:cNvSpPr txBox="1"/>
          <p:nvPr/>
        </p:nvSpPr>
        <p:spPr>
          <a:xfrm>
            <a:off x="428255" y="3387504"/>
            <a:ext cx="7884733" cy="2308324"/>
          </a:xfrm>
          <a:prstGeom prst="rect">
            <a:avLst/>
          </a:prstGeom>
          <a:noFill/>
        </p:spPr>
        <p:txBody>
          <a:bodyPr wrap="square">
            <a:spAutoFit/>
          </a:bodyPr>
          <a:lstStyle/>
          <a:p>
            <a:r>
              <a:rPr lang="en-US" sz="1600" dirty="0">
                <a:solidFill>
                  <a:schemeClr val="bg1"/>
                </a:solidFill>
                <a:latin typeface="Times New Roman" panose="02020603050405020304" pitchFamily="18" charset="0"/>
                <a:cs typeface="Times New Roman" panose="02020603050405020304" pitchFamily="18" charset="0"/>
              </a:rPr>
              <a:t>1  0.5                   0.738852315643913    0.738856449702695    –0.000004134</a:t>
            </a:r>
          </a:p>
          <a:p>
            <a:r>
              <a:rPr lang="en-US" sz="1600" dirty="0">
                <a:solidFill>
                  <a:schemeClr val="bg1"/>
                </a:solidFill>
                <a:latin typeface="Times New Roman" panose="02020603050405020304" pitchFamily="18" charset="0"/>
                <a:cs typeface="Times New Roman" panose="02020603050405020304" pitchFamily="18" charset="0"/>
              </a:rPr>
              <a:t>2  0.25                 0.8962693342116731  0.8962695046719316  –0.0000001705</a:t>
            </a:r>
          </a:p>
          <a:p>
            <a:r>
              <a:rPr lang="en-US" sz="1600" dirty="0">
                <a:solidFill>
                  <a:schemeClr val="bg1"/>
                </a:solidFill>
                <a:latin typeface="Times New Roman" panose="02020603050405020304" pitchFamily="18" charset="0"/>
                <a:cs typeface="Times New Roman" panose="02020603050405020304" pitchFamily="18" charset="0"/>
              </a:rPr>
              <a:t>3  0.125               0.9552271839309132  0.9552271898849072  –0.000000005954</a:t>
            </a:r>
          </a:p>
          <a:p>
            <a:r>
              <a:rPr lang="en-US" sz="1600" dirty="0">
                <a:solidFill>
                  <a:schemeClr val="bg1"/>
                </a:solidFill>
                <a:latin typeface="Times New Roman" panose="02020603050405020304" pitchFamily="18" charset="0"/>
                <a:cs typeface="Times New Roman" panose="02020603050405020304" pitchFamily="18" charset="0"/>
              </a:rPr>
              <a:t>4  0.0625             0.9794223225078814  0.9794223227035564  –0.0000000001957</a:t>
            </a:r>
          </a:p>
          <a:p>
            <a:r>
              <a:rPr lang="en-US" sz="1600" dirty="0">
                <a:solidFill>
                  <a:schemeClr val="bg1"/>
                </a:solidFill>
                <a:latin typeface="Times New Roman" panose="02020603050405020304" pitchFamily="18" charset="0"/>
                <a:cs typeface="Times New Roman" panose="02020603050405020304" pitchFamily="18" charset="0"/>
              </a:rPr>
              <a:t>5  0.03125           0.9901670100357426  0.9901670100420059  –0.000000000006263</a:t>
            </a:r>
          </a:p>
          <a:p>
            <a:r>
              <a:rPr lang="en-US" sz="1600" dirty="0">
                <a:solidFill>
                  <a:schemeClr val="bg1"/>
                </a:solidFill>
                <a:latin typeface="Times New Roman" panose="02020603050405020304" pitchFamily="18" charset="0"/>
                <a:cs typeface="Times New Roman" panose="02020603050405020304" pitchFamily="18" charset="0"/>
              </a:rPr>
              <a:t>6  0.015625         0.9951978758220640  0.9951978758222620  –0.0000000000001981</a:t>
            </a:r>
          </a:p>
          <a:p>
            <a:r>
              <a:rPr lang="en-US" sz="1600" dirty="0">
                <a:solidFill>
                  <a:schemeClr val="bg1"/>
                </a:solidFill>
                <a:latin typeface="Times New Roman" panose="02020603050405020304" pitchFamily="18" charset="0"/>
                <a:cs typeface="Times New Roman" panose="02020603050405020304" pitchFamily="18" charset="0"/>
              </a:rPr>
              <a:t>7  0.0078125       0.9976275785667972  0.9976275785668035  –0.000000000000006328</a:t>
            </a:r>
          </a:p>
          <a:p>
            <a:r>
              <a:rPr lang="en-US" sz="1600" dirty="0">
                <a:solidFill>
                  <a:schemeClr val="bg1"/>
                </a:solidFill>
                <a:latin typeface="Times New Roman" panose="02020603050405020304" pitchFamily="18" charset="0"/>
                <a:cs typeface="Times New Roman" panose="02020603050405020304" pitchFamily="18" charset="0"/>
              </a:rPr>
              <a:t>8  0.00390625     0.9988209552460877  0.9988209552460880  –0.0000000000000003331</a:t>
            </a:r>
          </a:p>
          <a:p>
            <a:r>
              <a:rPr lang="en-US" sz="1600" dirty="0">
                <a:solidFill>
                  <a:schemeClr val="bg1"/>
                </a:solidFill>
                <a:latin typeface="Times New Roman" panose="02020603050405020304" pitchFamily="18" charset="0"/>
                <a:cs typeface="Times New Roman" panose="02020603050405020304" pitchFamily="18" charset="0"/>
              </a:rPr>
              <a:t>9  0.001953125   0.999412269826320    0.999412269826320      0 </a:t>
            </a:r>
          </a:p>
        </p:txBody>
      </p:sp>
      <p:sp>
        <p:nvSpPr>
          <p:cNvPr id="19" name="TextBox 18">
            <a:extLst>
              <a:ext uri="{FF2B5EF4-FFF2-40B4-BE49-F238E27FC236}">
                <a16:creationId xmlns:a16="http://schemas.microsoft.com/office/drawing/2014/main" id="{670EB19F-0A12-4587-9EC8-BB163A3B6CDA}"/>
              </a:ext>
            </a:extLst>
          </p:cNvPr>
          <p:cNvSpPr txBox="1"/>
          <p:nvPr/>
        </p:nvSpPr>
        <p:spPr>
          <a:xfrm>
            <a:off x="8107087" y="3609625"/>
            <a:ext cx="956178" cy="2062103"/>
          </a:xfrm>
          <a:prstGeom prst="rect">
            <a:avLst/>
          </a:prstGeom>
          <a:noFill/>
        </p:spPr>
        <p:txBody>
          <a:bodyPr wrap="square">
            <a:spAutoFit/>
          </a:bodyPr>
          <a:lstStyle/>
          <a:p>
            <a:r>
              <a:rPr lang="en-US" sz="1600" dirty="0">
                <a:solidFill>
                  <a:schemeClr val="bg1"/>
                </a:solidFill>
                <a:latin typeface="Times New Roman" panose="02020603050405020304" pitchFamily="18" charset="0"/>
                <a:cs typeface="Times New Roman" panose="02020603050405020304" pitchFamily="18" charset="0"/>
              </a:rPr>
              <a:t>0.04123</a:t>
            </a:r>
          </a:p>
          <a:p>
            <a:r>
              <a:rPr lang="en-US" sz="1600" dirty="0">
                <a:solidFill>
                  <a:schemeClr val="bg1"/>
                </a:solidFill>
                <a:latin typeface="Times New Roman" panose="02020603050405020304" pitchFamily="18" charset="0"/>
                <a:cs typeface="Times New Roman" panose="02020603050405020304" pitchFamily="18" charset="0"/>
              </a:rPr>
              <a:t>0.03493</a:t>
            </a:r>
          </a:p>
          <a:p>
            <a:r>
              <a:rPr lang="en-US" sz="1600" dirty="0">
                <a:solidFill>
                  <a:schemeClr val="bg1"/>
                </a:solidFill>
                <a:latin typeface="Times New Roman" panose="02020603050405020304" pitchFamily="18" charset="0"/>
                <a:cs typeface="Times New Roman" panose="02020603050405020304" pitchFamily="18" charset="0"/>
              </a:rPr>
              <a:t>0.03286</a:t>
            </a:r>
          </a:p>
          <a:p>
            <a:r>
              <a:rPr lang="en-US" sz="1600" dirty="0">
                <a:solidFill>
                  <a:schemeClr val="bg1"/>
                </a:solidFill>
                <a:latin typeface="Times New Roman" panose="02020603050405020304" pitchFamily="18" charset="0"/>
                <a:cs typeface="Times New Roman" panose="02020603050405020304" pitchFamily="18" charset="0"/>
              </a:rPr>
              <a:t>0.03201</a:t>
            </a:r>
          </a:p>
          <a:p>
            <a:r>
              <a:rPr lang="en-US" sz="1600" dirty="0">
                <a:solidFill>
                  <a:schemeClr val="bg1"/>
                </a:solidFill>
                <a:latin typeface="Times New Roman" panose="02020603050405020304" pitchFamily="18" charset="0"/>
                <a:cs typeface="Times New Roman" panose="02020603050405020304" pitchFamily="18" charset="0"/>
              </a:rPr>
              <a:t>0.03162</a:t>
            </a:r>
          </a:p>
          <a:p>
            <a:r>
              <a:rPr lang="en-US" sz="1600" dirty="0">
                <a:solidFill>
                  <a:schemeClr val="bg1"/>
                </a:solidFill>
                <a:latin typeface="Times New Roman" panose="02020603050405020304" pitchFamily="18" charset="0"/>
                <a:cs typeface="Times New Roman" panose="02020603050405020304" pitchFamily="18" charset="0"/>
              </a:rPr>
              <a:t>0.03195</a:t>
            </a:r>
          </a:p>
          <a:p>
            <a:r>
              <a:rPr lang="en-US" sz="1600" dirty="0">
                <a:solidFill>
                  <a:schemeClr val="bg1"/>
                </a:solidFill>
                <a:latin typeface="Times New Roman" panose="02020603050405020304" pitchFamily="18" charset="0"/>
                <a:cs typeface="Times New Roman" panose="02020603050405020304" pitchFamily="18" charset="0"/>
              </a:rPr>
              <a:t>0.05263</a:t>
            </a:r>
          </a:p>
          <a:p>
            <a:r>
              <a:rPr lang="en-US" sz="1600" dirty="0">
                <a:solidFill>
                  <a:schemeClr val="bg1"/>
                </a:solidFill>
                <a:latin typeface="Times New Roman" panose="02020603050405020304" pitchFamily="18" charset="0"/>
                <a:cs typeface="Times New Roman" panose="02020603050405020304" pitchFamily="18" charset="0"/>
              </a:rPr>
              <a:t>0</a:t>
            </a:r>
          </a:p>
        </p:txBody>
      </p:sp>
      <p:graphicFrame>
        <p:nvGraphicFramePr>
          <p:cNvPr id="25" name="Object 24">
            <a:extLst>
              <a:ext uri="{FF2B5EF4-FFF2-40B4-BE49-F238E27FC236}">
                <a16:creationId xmlns:a16="http://schemas.microsoft.com/office/drawing/2014/main" id="{341D99F9-9D31-4168-BF5A-154891A002C5}"/>
              </a:ext>
            </a:extLst>
          </p:cNvPr>
          <p:cNvGraphicFramePr>
            <a:graphicFrameLocks noChangeAspect="1"/>
          </p:cNvGraphicFramePr>
          <p:nvPr>
            <p:extLst>
              <p:ext uri="{D42A27DB-BD31-4B8C-83A1-F6EECF244321}">
                <p14:modId xmlns:p14="http://schemas.microsoft.com/office/powerpoint/2010/main" val="2191394156"/>
              </p:ext>
            </p:extLst>
          </p:nvPr>
        </p:nvGraphicFramePr>
        <p:xfrm>
          <a:off x="1228532" y="1996693"/>
          <a:ext cx="3314700" cy="935037"/>
        </p:xfrm>
        <a:graphic>
          <a:graphicData uri="http://schemas.openxmlformats.org/presentationml/2006/ole">
            <mc:AlternateContent xmlns:mc="http://schemas.openxmlformats.org/markup-compatibility/2006">
              <mc:Choice xmlns:v="urn:schemas-microsoft-com:vml" Requires="v">
                <p:oleObj name="Equation" r:id="rId5" imgW="1879560" imgH="533160" progId="Equation.DSMT4">
                  <p:embed/>
                </p:oleObj>
              </mc:Choice>
              <mc:Fallback>
                <p:oleObj name="Equation" r:id="rId5" imgW="1879560" imgH="533160" progId="Equation.DSMT4">
                  <p:embed/>
                  <p:pic>
                    <p:nvPicPr>
                      <p:cNvPr id="25" name="Object 24">
                        <a:extLst>
                          <a:ext uri="{FF2B5EF4-FFF2-40B4-BE49-F238E27FC236}">
                            <a16:creationId xmlns:a16="http://schemas.microsoft.com/office/drawing/2014/main" id="{253B46A9-3910-4938-A87C-8CB3EF6C2EA2}"/>
                          </a:ext>
                        </a:extLst>
                      </p:cNvPr>
                      <p:cNvPicPr/>
                      <p:nvPr/>
                    </p:nvPicPr>
                    <p:blipFill>
                      <a:blip r:embed="rId6"/>
                      <a:stretch>
                        <a:fillRect/>
                      </a:stretch>
                    </p:blipFill>
                    <p:spPr>
                      <a:xfrm>
                        <a:off x="1228532" y="1996693"/>
                        <a:ext cx="3314700" cy="935037"/>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4EBE8427-8022-4CD2-9781-F19A2B936529}"/>
              </a:ext>
            </a:extLst>
          </p:cNvPr>
          <p:cNvGraphicFramePr>
            <a:graphicFrameLocks noChangeAspect="1"/>
          </p:cNvGraphicFramePr>
          <p:nvPr>
            <p:extLst>
              <p:ext uri="{D42A27DB-BD31-4B8C-83A1-F6EECF244321}">
                <p14:modId xmlns:p14="http://schemas.microsoft.com/office/powerpoint/2010/main" val="551705952"/>
              </p:ext>
            </p:extLst>
          </p:nvPr>
        </p:nvGraphicFramePr>
        <p:xfrm>
          <a:off x="4834165" y="1926736"/>
          <a:ext cx="4229100" cy="912813"/>
        </p:xfrm>
        <a:graphic>
          <a:graphicData uri="http://schemas.openxmlformats.org/presentationml/2006/ole">
            <mc:AlternateContent xmlns:mc="http://schemas.openxmlformats.org/markup-compatibility/2006">
              <mc:Choice xmlns:v="urn:schemas-microsoft-com:vml" Requires="v">
                <p:oleObj name="Equation" r:id="rId7" imgW="2400120" imgH="520560" progId="Equation.DSMT4">
                  <p:embed/>
                </p:oleObj>
              </mc:Choice>
              <mc:Fallback>
                <p:oleObj name="Equation" r:id="rId7" imgW="2400120" imgH="520560" progId="Equation.DSMT4">
                  <p:embed/>
                  <p:pic>
                    <p:nvPicPr>
                      <p:cNvPr id="26" name="Object 25">
                        <a:extLst>
                          <a:ext uri="{FF2B5EF4-FFF2-40B4-BE49-F238E27FC236}">
                            <a16:creationId xmlns:a16="http://schemas.microsoft.com/office/drawing/2014/main" id="{B6A78905-93C1-4CC1-9229-9B458CD91E8B}"/>
                          </a:ext>
                        </a:extLst>
                      </p:cNvPr>
                      <p:cNvPicPr/>
                      <p:nvPr/>
                    </p:nvPicPr>
                    <p:blipFill>
                      <a:blip r:embed="rId8"/>
                      <a:stretch>
                        <a:fillRect/>
                      </a:stretch>
                    </p:blipFill>
                    <p:spPr>
                      <a:xfrm>
                        <a:off x="4834165" y="1926736"/>
                        <a:ext cx="4229100" cy="912813"/>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5F684B1F-743C-4799-9747-BF026DF6381F}"/>
              </a:ext>
            </a:extLst>
          </p:cNvPr>
          <p:cNvSpPr txBox="1"/>
          <p:nvPr/>
        </p:nvSpPr>
        <p:spPr>
          <a:xfrm>
            <a:off x="166581" y="2864338"/>
            <a:ext cx="322976" cy="400110"/>
          </a:xfrm>
          <a:prstGeom prst="rect">
            <a:avLst/>
          </a:prstGeom>
          <a:noFill/>
        </p:spPr>
        <p:txBody>
          <a:bodyPr wrap="square">
            <a:spAutoFit/>
          </a:bodyPr>
          <a:lstStyle/>
          <a:p>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n</a:t>
            </a:r>
            <a:endParaRPr lang="en-US" sz="2000" i="1" dirty="0"/>
          </a:p>
        </p:txBody>
      </p:sp>
      <p:sp>
        <p:nvSpPr>
          <p:cNvPr id="21" name="TextBox 20">
            <a:extLst>
              <a:ext uri="{FF2B5EF4-FFF2-40B4-BE49-F238E27FC236}">
                <a16:creationId xmlns:a16="http://schemas.microsoft.com/office/drawing/2014/main" id="{23634564-C8F3-4C2D-A429-682C6055D48F}"/>
              </a:ext>
            </a:extLst>
          </p:cNvPr>
          <p:cNvSpPr txBox="1"/>
          <p:nvPr/>
        </p:nvSpPr>
        <p:spPr>
          <a:xfrm>
            <a:off x="581254" y="2864337"/>
            <a:ext cx="983606" cy="400110"/>
          </a:xfrm>
          <a:prstGeom prst="rect">
            <a:avLst/>
          </a:prstGeom>
          <a:noFill/>
        </p:spPr>
        <p:txBody>
          <a:bodyPr wrap="square">
            <a:spAutoFit/>
          </a:bodyPr>
          <a:lstStyle/>
          <a:p>
            <a:r>
              <a:rPr lang="en-US" sz="2000"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h</a:t>
            </a: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2</a:t>
            </a:r>
            <a:r>
              <a:rPr lang="en-US" sz="2000" i="1" baseline="30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–n </a:t>
            </a:r>
            <a:endParaRPr lang="en-US" sz="2000" i="1" dirty="0"/>
          </a:p>
        </p:txBody>
      </p:sp>
      <p:sp>
        <p:nvSpPr>
          <p:cNvPr id="23" name="TextBox 22">
            <a:extLst>
              <a:ext uri="{FF2B5EF4-FFF2-40B4-BE49-F238E27FC236}">
                <a16:creationId xmlns:a16="http://schemas.microsoft.com/office/drawing/2014/main" id="{44BFC7FD-AA10-4DFA-BC45-A871D28CB0DB}"/>
              </a:ext>
            </a:extLst>
          </p:cNvPr>
          <p:cNvSpPr txBox="1"/>
          <p:nvPr/>
        </p:nvSpPr>
        <p:spPr>
          <a:xfrm>
            <a:off x="2420458" y="2859638"/>
            <a:ext cx="913079"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Exact</a:t>
            </a:r>
            <a:endParaRPr lang="en-US" sz="2000" dirty="0"/>
          </a:p>
        </p:txBody>
      </p:sp>
      <p:sp>
        <p:nvSpPr>
          <p:cNvPr id="27" name="TextBox 26">
            <a:extLst>
              <a:ext uri="{FF2B5EF4-FFF2-40B4-BE49-F238E27FC236}">
                <a16:creationId xmlns:a16="http://schemas.microsoft.com/office/drawing/2014/main" id="{09787079-8D8E-49D9-9770-B77CD7F475C6}"/>
              </a:ext>
            </a:extLst>
          </p:cNvPr>
          <p:cNvSpPr txBox="1"/>
          <p:nvPr/>
        </p:nvSpPr>
        <p:spPr>
          <a:xfrm>
            <a:off x="6174627" y="2873402"/>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Error</a:t>
            </a:r>
            <a:endParaRPr lang="en-US" sz="2000" dirty="0"/>
          </a:p>
        </p:txBody>
      </p:sp>
      <p:sp>
        <p:nvSpPr>
          <p:cNvPr id="28" name="TextBox 27">
            <a:extLst>
              <a:ext uri="{FF2B5EF4-FFF2-40B4-BE49-F238E27FC236}">
                <a16:creationId xmlns:a16="http://schemas.microsoft.com/office/drawing/2014/main" id="{6399E08D-A369-4FE1-999B-EFCDF15AE443}"/>
              </a:ext>
            </a:extLst>
          </p:cNvPr>
          <p:cNvSpPr txBox="1"/>
          <p:nvPr/>
        </p:nvSpPr>
        <p:spPr>
          <a:xfrm>
            <a:off x="7910105" y="2875221"/>
            <a:ext cx="1145100" cy="400110"/>
          </a:xfrm>
          <a:prstGeom prst="rect">
            <a:avLst/>
          </a:prstGeom>
          <a:noFill/>
        </p:spPr>
        <p:txBody>
          <a:bodyPr wrap="square">
            <a:spAutoFit/>
          </a:bodyPr>
          <a:lstStyle/>
          <a:p>
            <a:pPr algn="ctr"/>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Ratio</a:t>
            </a:r>
            <a:endParaRPr lang="en-US" sz="2000" dirty="0"/>
          </a:p>
        </p:txBody>
      </p:sp>
      <p:sp>
        <p:nvSpPr>
          <p:cNvPr id="29" name="TextBox 28">
            <a:extLst>
              <a:ext uri="{FF2B5EF4-FFF2-40B4-BE49-F238E27FC236}">
                <a16:creationId xmlns:a16="http://schemas.microsoft.com/office/drawing/2014/main" id="{BC3B0A8C-9681-45DE-A7F8-08146A5125F5}"/>
              </a:ext>
            </a:extLst>
          </p:cNvPr>
          <p:cNvSpPr txBox="1"/>
          <p:nvPr/>
        </p:nvSpPr>
        <p:spPr>
          <a:xfrm>
            <a:off x="3948438" y="2864827"/>
            <a:ext cx="1816215" cy="400110"/>
          </a:xfrm>
          <a:prstGeom prst="rect">
            <a:avLst/>
          </a:prstGeom>
          <a:noFill/>
        </p:spPr>
        <p:txBody>
          <a:bodyPr wrap="square">
            <a:spAutoFit/>
          </a:bodyPr>
          <a:lstStyle/>
          <a:p>
            <a:r>
              <a:rPr lang="en-US" sz="20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Approximation</a:t>
            </a:r>
            <a:endParaRPr lang="en-US" sz="2000" dirty="0"/>
          </a:p>
        </p:txBody>
      </p:sp>
      <p:pic>
        <p:nvPicPr>
          <p:cNvPr id="7" name="Audio 6">
            <a:hlinkClick r:id="" action="ppaction://media"/>
            <a:extLst>
              <a:ext uri="{FF2B5EF4-FFF2-40B4-BE49-F238E27FC236}">
                <a16:creationId xmlns:a16="http://schemas.microsoft.com/office/drawing/2014/main" id="{F24BAB61-7C9D-4B65-BC38-A56463B853A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2587187"/>
      </p:ext>
    </p:extLst>
  </p:cSld>
  <p:clrMapOvr>
    <a:masterClrMapping/>
  </p:clrMapOvr>
  <mc:AlternateContent xmlns:mc="http://schemas.openxmlformats.org/markup-compatibility/2006">
    <mc:Choice xmlns:p14="http://schemas.microsoft.com/office/powerpoint/2010/main" Requires="p14">
      <p:transition spd="slow" p14:dur="2000" advTm="63186"/>
    </mc:Choice>
    <mc:Fallback>
      <p:transition spd="slow" advTm="6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8"/>
</p:tagLst>
</file>

<file path=ppt/tags/tag10.xml><?xml version="1.0" encoding="utf-8"?>
<p:tagLst xmlns:a="http://schemas.openxmlformats.org/drawingml/2006/main" xmlns:r="http://schemas.openxmlformats.org/officeDocument/2006/relationships" xmlns:p="http://schemas.openxmlformats.org/presentationml/2006/main">
  <p:tag name="TIMING" val="|24.5|10|14.8|3.2|4.8|2|1.8|2|2.1|4.7|0.5|0.8|0.7|10.8|0.9|0.9|0.7|0.8|7.3"/>
</p:tagLst>
</file>

<file path=ppt/tags/tag11.xml><?xml version="1.0" encoding="utf-8"?>
<p:tagLst xmlns:a="http://schemas.openxmlformats.org/drawingml/2006/main" xmlns:r="http://schemas.openxmlformats.org/officeDocument/2006/relationships" xmlns:p="http://schemas.openxmlformats.org/presentationml/2006/main">
  <p:tag name="TIMING" val="|9.8|10.5|4.6|6.2|1.8|6.4|1|1.5|1.7|1.4|1.1|6.8|0.9|0.8|0.9|1.5|1.8|2.8|1.8"/>
</p:tagLst>
</file>

<file path=ppt/tags/tag12.xml><?xml version="1.0" encoding="utf-8"?>
<p:tagLst xmlns:a="http://schemas.openxmlformats.org/drawingml/2006/main" xmlns:r="http://schemas.openxmlformats.org/officeDocument/2006/relationships" xmlns:p="http://schemas.openxmlformats.org/presentationml/2006/main">
  <p:tag name="TIMING" val="|15.6|15|13.1|62.3"/>
</p:tagLst>
</file>

<file path=ppt/tags/tag13.xml><?xml version="1.0" encoding="utf-8"?>
<p:tagLst xmlns:a="http://schemas.openxmlformats.org/drawingml/2006/main" xmlns:r="http://schemas.openxmlformats.org/officeDocument/2006/relationships" xmlns:p="http://schemas.openxmlformats.org/presentationml/2006/main">
  <p:tag name="TIMING" val="|13.6|43.5"/>
</p:tagLst>
</file>

<file path=ppt/tags/tag14.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4.4|2.4|3.4|2.8|3.6|7.9"/>
</p:tagLst>
</file>

<file path=ppt/tags/tag3.xml><?xml version="1.0" encoding="utf-8"?>
<p:tagLst xmlns:a="http://schemas.openxmlformats.org/drawingml/2006/main" xmlns:r="http://schemas.openxmlformats.org/officeDocument/2006/relationships" xmlns:p="http://schemas.openxmlformats.org/presentationml/2006/main">
  <p:tag name="TIMING" val="|28.9|24.9|12|28.6"/>
</p:tagLst>
</file>

<file path=ppt/tags/tag4.xml><?xml version="1.0" encoding="utf-8"?>
<p:tagLst xmlns:a="http://schemas.openxmlformats.org/drawingml/2006/main" xmlns:r="http://schemas.openxmlformats.org/officeDocument/2006/relationships" xmlns:p="http://schemas.openxmlformats.org/presentationml/2006/main">
  <p:tag name="TIMING" val="|3.9|8.1|2.9|1.7|3.3|4.1|3|3.2|5.2|4.9|7.7|2.3"/>
</p:tagLst>
</file>

<file path=ppt/tags/tag5.xml><?xml version="1.0" encoding="utf-8"?>
<p:tagLst xmlns:a="http://schemas.openxmlformats.org/drawingml/2006/main" xmlns:r="http://schemas.openxmlformats.org/officeDocument/2006/relationships" xmlns:p="http://schemas.openxmlformats.org/presentationml/2006/main">
  <p:tag name="TIMING" val="|20.3|11.4|12.5|8.3|17.7|19.7|23|6.7|6.7|10.1|6"/>
</p:tagLst>
</file>

<file path=ppt/tags/tag6.xml><?xml version="1.0" encoding="utf-8"?>
<p:tagLst xmlns:a="http://schemas.openxmlformats.org/drawingml/2006/main" xmlns:r="http://schemas.openxmlformats.org/officeDocument/2006/relationships" xmlns:p="http://schemas.openxmlformats.org/presentationml/2006/main">
  <p:tag name="TIMING" val="|16|7|3.7|20.2|3.5|6.8|4.1|5.4|1.4|0.8|0.8|1.4|0.7|0.7|0.9|1.1|0.7|1.2|9.1"/>
</p:tagLst>
</file>

<file path=ppt/tags/tag7.xml><?xml version="1.0" encoding="utf-8"?>
<p:tagLst xmlns:a="http://schemas.openxmlformats.org/drawingml/2006/main" xmlns:r="http://schemas.openxmlformats.org/officeDocument/2006/relationships" xmlns:p="http://schemas.openxmlformats.org/presentationml/2006/main">
  <p:tag name="TIMING" val="|5.8|4.7|4.5|2.8|3.9|7.3|0.9|0.8|0.9|1.1|0.9|5.2|0.8|1|0.6|1.1|16.2"/>
</p:tagLst>
</file>

<file path=ppt/tags/tag8.xml><?xml version="1.0" encoding="utf-8"?>
<p:tagLst xmlns:a="http://schemas.openxmlformats.org/drawingml/2006/main" xmlns:r="http://schemas.openxmlformats.org/officeDocument/2006/relationships" xmlns:p="http://schemas.openxmlformats.org/presentationml/2006/main">
  <p:tag name="TIMING" val="|22.4"/>
</p:tagLst>
</file>

<file path=ppt/tags/tag9.xml><?xml version="1.0" encoding="utf-8"?>
<p:tagLst xmlns:a="http://schemas.openxmlformats.org/drawingml/2006/main" xmlns:r="http://schemas.openxmlformats.org/officeDocument/2006/relationships" xmlns:p="http://schemas.openxmlformats.org/presentationml/2006/main">
  <p:tag name="TIMING" val="|10.7|2.9|6.5|5|2.7|4.8|3.8|1.9|1.5|1.9|11.2|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103610</TotalTime>
  <Words>1599</Words>
  <Application>Microsoft Office PowerPoint</Application>
  <PresentationFormat>On-screen Show (4:3)</PresentationFormat>
  <Paragraphs>266</Paragraphs>
  <Slides>20</Slides>
  <Notes>0</Notes>
  <HiddenSlides>0</HiddenSlides>
  <MMClips>20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31" baseType="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4th-order Runge-Kutta method</vt:lpstr>
      <vt:lpstr>Introduction</vt:lpstr>
      <vt:lpstr>Simpson’s rule</vt:lpstr>
      <vt:lpstr>4th-order Runge-Kutta method</vt:lpstr>
      <vt:lpstr>4th-order Runge-Kutta method</vt:lpstr>
      <vt:lpstr>4th-order Runge-Kutta method</vt:lpstr>
      <vt:lpstr>One step of the 4th-order Runge-Kutta method</vt:lpstr>
      <vt:lpstr>One step of the 4th-order Runge-Kutta method</vt:lpstr>
      <vt:lpstr>One step of the 4th-order Runge-Kutta method</vt:lpstr>
      <vt:lpstr>Multiple steps of Heun’s method</vt:lpstr>
      <vt:lpstr>Implementation</vt:lpstr>
      <vt:lpstr>Multiple steps of 4th-order rk method</vt:lpstr>
      <vt:lpstr>Multiple steps of 4th-order rk method</vt:lpstr>
      <vt:lpstr>Comparison</vt:lpstr>
      <vt:lpstr>Comparison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1783</cp:revision>
  <dcterms:created xsi:type="dcterms:W3CDTF">2020-04-30T19:27:29Z</dcterms:created>
  <dcterms:modified xsi:type="dcterms:W3CDTF">2021-03-12T01:39:53Z</dcterms:modified>
</cp:coreProperties>
</file>